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DM Serif Display" charset="1" panose="00000000000000000000"/>
      <p:regular r:id="rId11"/>
    </p:embeddedFont>
    <p:embeddedFont>
      <p:font typeface="DM Serif Display Italics" charset="1" panose="00000000000000000000"/>
      <p:regular r:id="rId12"/>
    </p:embeddedFont>
    <p:embeddedFont>
      <p:font typeface="Lato 2" charset="1" panose="020F0502020204030203"/>
      <p:regular r:id="rId13"/>
    </p:embeddedFont>
    <p:embeddedFont>
      <p:font typeface="Lato 2 Bold" charset="1" panose="020F0502020204030203"/>
      <p:regular r:id="rId14"/>
    </p:embeddedFont>
    <p:embeddedFont>
      <p:font typeface="Lato 2 Italics" charset="1" panose="020F0502020204030203"/>
      <p:regular r:id="rId15"/>
    </p:embeddedFont>
    <p:embeddedFont>
      <p:font typeface="Lato 2 Bold Italics" charset="1" panose="020F0502020204030203"/>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Lato 1" charset="1" panose="020F0502020204030203"/>
      <p:regular r:id="rId23"/>
    </p:embeddedFont>
    <p:embeddedFont>
      <p:font typeface="Lato 1 Bold" charset="1" panose="020F0502020204030203"/>
      <p:regular r:id="rId24"/>
    </p:embeddedFont>
    <p:embeddedFont>
      <p:font typeface="Lato 1 Italics" charset="1" panose="020F0502020204030203"/>
      <p:regular r:id="rId25"/>
    </p:embeddedFont>
    <p:embeddedFont>
      <p:font typeface="Lato 1 Bold Italics" charset="1" panose="020F0502020204030203"/>
      <p:regular r:id="rId26"/>
    </p:embeddedFont>
    <p:embeddedFont>
      <p:font typeface="Lato 1 Thin" charset="1" panose="020F0502020204030203"/>
      <p:regular r:id="rId27"/>
    </p:embeddedFont>
    <p:embeddedFont>
      <p:font typeface="Lato 1 Thin Italics" charset="1" panose="020F0502020204030203"/>
      <p:regular r:id="rId28"/>
    </p:embeddedFont>
    <p:embeddedFont>
      <p:font typeface="Lato 1 Light" charset="1" panose="020F0502020204030203"/>
      <p:regular r:id="rId29"/>
    </p:embeddedFont>
    <p:embeddedFont>
      <p:font typeface="Lato 1 Light Italics" charset="1" panose="020F0502020204030203"/>
      <p:regular r:id="rId30"/>
    </p:embeddedFont>
    <p:embeddedFont>
      <p:font typeface="Lato 1 Heavy" charset="1" panose="020F0502020204030203"/>
      <p:regular r:id="rId31"/>
    </p:embeddedFont>
    <p:embeddedFont>
      <p:font typeface="Lato 1 Heavy Italics" charset="1" panose="020F05020202040302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54"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9.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https://machinelearningmastery.com/linear-discriminant-analysis-for-machine-learning/" TargetMode="External" Type="http://schemas.openxmlformats.org/officeDocument/2006/relationships/hyperlink"/></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https://machinelearningmastery.com/linear-discriminant-analysis-for-machine-learning/" TargetMode="External" Type="http://schemas.openxmlformats.org/officeDocument/2006/relationships/hyperlink"/></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3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0">
            <a:off x="3794906" y="429611"/>
            <a:ext cx="10698188" cy="9427779"/>
          </a:xfrm>
          <a:custGeom>
            <a:avLst/>
            <a:gdLst/>
            <a:ahLst/>
            <a:cxnLst/>
            <a:rect r="r" b="b" t="t" l="l"/>
            <a:pathLst>
              <a:path h="9427779" w="10698188">
                <a:moveTo>
                  <a:pt x="0" y="0"/>
                </a:moveTo>
                <a:lnTo>
                  <a:pt x="10698188" y="0"/>
                </a:lnTo>
                <a:lnTo>
                  <a:pt x="10698188" y="9427778"/>
                </a:lnTo>
                <a:lnTo>
                  <a:pt x="0" y="9427778"/>
                </a:lnTo>
                <a:lnTo>
                  <a:pt x="0" y="0"/>
                </a:lnTo>
                <a:close/>
              </a:path>
            </a:pathLst>
          </a:custGeom>
          <a:blipFill>
            <a:blip r:embed="rId2"/>
            <a:stretch>
              <a:fillRect l="0" t="0" r="0" b="0"/>
            </a:stretch>
          </a:blipFill>
        </p:spPr>
      </p:sp>
      <p:grpSp>
        <p:nvGrpSpPr>
          <p:cNvPr name="Group 3" id="3"/>
          <p:cNvGrpSpPr/>
          <p:nvPr/>
        </p:nvGrpSpPr>
        <p:grpSpPr>
          <a:xfrm rot="0">
            <a:off x="3302205" y="2187713"/>
            <a:ext cx="11683589" cy="5911575"/>
            <a:chOff x="0" y="0"/>
            <a:chExt cx="3497846" cy="1769814"/>
          </a:xfrm>
        </p:grpSpPr>
        <p:sp>
          <p:nvSpPr>
            <p:cNvPr name="Freeform 4" id="4"/>
            <p:cNvSpPr/>
            <p:nvPr/>
          </p:nvSpPr>
          <p:spPr>
            <a:xfrm flipH="false" flipV="false" rot="0">
              <a:off x="0" y="0"/>
              <a:ext cx="3497846" cy="1769814"/>
            </a:xfrm>
            <a:custGeom>
              <a:avLst/>
              <a:gdLst/>
              <a:ahLst/>
              <a:cxnLst/>
              <a:rect r="r" b="b" t="t" l="l"/>
              <a:pathLst>
                <a:path h="1769814" w="3497846">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name="TextBox 5" id="5"/>
          <p:cNvSpPr txBox="true"/>
          <p:nvPr/>
        </p:nvSpPr>
        <p:spPr>
          <a:xfrm rot="0">
            <a:off x="2014429" y="2284481"/>
            <a:ext cx="14259142" cy="5708512"/>
          </a:xfrm>
          <a:prstGeom prst="rect">
            <a:avLst/>
          </a:prstGeom>
        </p:spPr>
        <p:txBody>
          <a:bodyPr anchor="t" rtlCol="false" tIns="0" lIns="0" bIns="0" rIns="0">
            <a:spAutoFit/>
          </a:bodyPr>
          <a:lstStyle/>
          <a:p>
            <a:pPr algn="ctr">
              <a:lnSpc>
                <a:spcPts val="11218"/>
              </a:lnSpc>
            </a:pPr>
            <a:r>
              <a:rPr lang="en-US" sz="9348" spc="299">
                <a:solidFill>
                  <a:srgbClr val="000000"/>
                </a:solidFill>
                <a:latin typeface="Lato 1 Heavy"/>
              </a:rPr>
              <a:t>IMPACT OF OCCLUSION REMOVAL ON PCA AND LDA FOR IRIS RECOGNITION</a:t>
            </a:r>
          </a:p>
        </p:txBody>
      </p:sp>
      <p:sp>
        <p:nvSpPr>
          <p:cNvPr name="TextBox 6" id="6"/>
          <p:cNvSpPr txBox="true"/>
          <p:nvPr/>
        </p:nvSpPr>
        <p:spPr>
          <a:xfrm rot="0">
            <a:off x="14769479" y="9229725"/>
            <a:ext cx="3017323" cy="483088"/>
          </a:xfrm>
          <a:prstGeom prst="rect">
            <a:avLst/>
          </a:prstGeom>
        </p:spPr>
        <p:txBody>
          <a:bodyPr anchor="t" rtlCol="false" tIns="0" lIns="0" bIns="0" rIns="0">
            <a:spAutoFit/>
          </a:bodyPr>
          <a:lstStyle/>
          <a:p>
            <a:pPr algn="ctr">
              <a:lnSpc>
                <a:spcPts val="3885"/>
              </a:lnSpc>
              <a:spcBef>
                <a:spcPct val="0"/>
              </a:spcBef>
            </a:pPr>
            <a:r>
              <a:rPr lang="en-US" sz="2989">
                <a:solidFill>
                  <a:srgbClr val="000000"/>
                </a:solidFill>
                <a:latin typeface="Lato 1 Bold Italics"/>
              </a:rPr>
              <a:t>DIP Course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980316" y="-2050746"/>
            <a:ext cx="16327367" cy="14388492"/>
          </a:xfrm>
          <a:custGeom>
            <a:avLst/>
            <a:gdLst/>
            <a:ahLst/>
            <a:cxnLst/>
            <a:rect r="r" b="b" t="t" l="l"/>
            <a:pathLst>
              <a:path h="14388492" w="16327367">
                <a:moveTo>
                  <a:pt x="0" y="0"/>
                </a:moveTo>
                <a:lnTo>
                  <a:pt x="16327368" y="0"/>
                </a:lnTo>
                <a:lnTo>
                  <a:pt x="16327368" y="14388492"/>
                </a:lnTo>
                <a:lnTo>
                  <a:pt x="0" y="14388492"/>
                </a:lnTo>
                <a:lnTo>
                  <a:pt x="0" y="0"/>
                </a:lnTo>
                <a:close/>
              </a:path>
            </a:pathLst>
          </a:custGeom>
          <a:blipFill>
            <a:blip r:embed="rId2"/>
            <a:stretch>
              <a:fillRect l="0" t="-4609" r="0" b="-4609"/>
            </a:stretch>
          </a:blipFill>
        </p:spPr>
      </p:sp>
      <p:sp>
        <p:nvSpPr>
          <p:cNvPr name="Freeform 3" id="3"/>
          <p:cNvSpPr/>
          <p:nvPr/>
        </p:nvSpPr>
        <p:spPr>
          <a:xfrm flipH="false" flipV="false" rot="0">
            <a:off x="3079917" y="6490948"/>
            <a:ext cx="11499501" cy="3484166"/>
          </a:xfrm>
          <a:custGeom>
            <a:avLst/>
            <a:gdLst/>
            <a:ahLst/>
            <a:cxnLst/>
            <a:rect r="r" b="b" t="t" l="l"/>
            <a:pathLst>
              <a:path h="3484166" w="11499501">
                <a:moveTo>
                  <a:pt x="0" y="0"/>
                </a:moveTo>
                <a:lnTo>
                  <a:pt x="11499501" y="0"/>
                </a:lnTo>
                <a:lnTo>
                  <a:pt x="11499501" y="3484166"/>
                </a:lnTo>
                <a:lnTo>
                  <a:pt x="0" y="3484166"/>
                </a:lnTo>
                <a:lnTo>
                  <a:pt x="0" y="0"/>
                </a:lnTo>
                <a:close/>
              </a:path>
            </a:pathLst>
          </a:custGeom>
          <a:blipFill>
            <a:blip r:embed="rId3"/>
            <a:stretch>
              <a:fillRect l="0" t="-5895" r="0" b="-5895"/>
            </a:stretch>
          </a:blipFill>
        </p:spPr>
      </p:sp>
      <p:sp>
        <p:nvSpPr>
          <p:cNvPr name="TextBox 4" id="4"/>
          <p:cNvSpPr txBox="true"/>
          <p:nvPr/>
        </p:nvSpPr>
        <p:spPr>
          <a:xfrm rot="0">
            <a:off x="544246" y="256334"/>
            <a:ext cx="16883299" cy="9258300"/>
          </a:xfrm>
          <a:prstGeom prst="rect">
            <a:avLst/>
          </a:prstGeom>
        </p:spPr>
        <p:txBody>
          <a:bodyPr anchor="t" rtlCol="false" tIns="0" lIns="0" bIns="0" rIns="0">
            <a:spAutoFit/>
          </a:bodyPr>
          <a:lstStyle/>
          <a:p>
            <a:pPr algn="ctr">
              <a:lnSpc>
                <a:spcPts val="3840"/>
              </a:lnSpc>
            </a:pPr>
            <a:r>
              <a:rPr lang="en-US" sz="3200">
                <a:solidFill>
                  <a:srgbClr val="000000"/>
                </a:solidFill>
                <a:latin typeface="Lato 1 Bold"/>
              </a:rPr>
              <a:t>The occlusions are thus marked in the iris image. By parabolic exclusion, occlusions are removed from the image, leaving it with the relevant information required by us.</a:t>
            </a:r>
          </a:p>
          <a:p>
            <a:pPr algn="ctr">
              <a:lnSpc>
                <a:spcPts val="3840"/>
              </a:lnSpc>
            </a:pPr>
          </a:p>
          <a:p>
            <a:pPr algn="ctr">
              <a:lnSpc>
                <a:spcPts val="3960"/>
              </a:lnSpc>
            </a:pPr>
            <a:r>
              <a:rPr lang="en-US" sz="3300" u="sng">
                <a:solidFill>
                  <a:srgbClr val="000000"/>
                </a:solidFill>
                <a:latin typeface="Lato 1 Bold"/>
              </a:rPr>
              <a:t>Exclusion by Parabolic Projection</a:t>
            </a:r>
          </a:p>
          <a:p>
            <a:pPr algn="ctr">
              <a:lnSpc>
                <a:spcPts val="3960"/>
              </a:lnSpc>
            </a:pPr>
          </a:p>
          <a:p>
            <a:pPr algn="ctr">
              <a:lnSpc>
                <a:spcPts val="3840"/>
              </a:lnSpc>
            </a:pPr>
            <a:r>
              <a:rPr lang="en-US" sz="3200">
                <a:solidFill>
                  <a:srgbClr val="000000"/>
                </a:solidFill>
                <a:latin typeface="Lato 1 Bold"/>
              </a:rPr>
              <a:t>The image is divided into left and right halves. Canny edge detection algo is applied to both sides and parabolic curves to each half are fitted. Example of parabola drawn on left half is shown in the figure below.</a:t>
            </a:r>
          </a:p>
          <a:p>
            <a:pPr algn="ctr">
              <a:lnSpc>
                <a:spcPts val="3840"/>
              </a:lnSpc>
            </a:pPr>
          </a:p>
          <a:p>
            <a:pPr algn="ctr">
              <a:lnSpc>
                <a:spcPts val="3840"/>
              </a:lnSpc>
            </a:pPr>
            <a:r>
              <a:rPr lang="en-US" sz="3200">
                <a:solidFill>
                  <a:srgbClr val="000000"/>
                </a:solidFill>
                <a:latin typeface="Lato 1 Bold"/>
              </a:rPr>
              <a:t> The pixel values in the original image are changed based on the parabolic curves. This process can be used for tasks like separating an object from its background(in this case, occlusions) by excluding pixels that lie inside the expected parabolic shape.</a:t>
            </a:r>
          </a:p>
          <a:p>
            <a:pPr algn="ctr">
              <a:lnSpc>
                <a:spcPts val="3840"/>
              </a:lnSpc>
            </a:pPr>
          </a:p>
          <a:p>
            <a:pPr algn="ctr">
              <a:lnSpc>
                <a:spcPts val="3840"/>
              </a:lnSpc>
            </a:pPr>
          </a:p>
          <a:p>
            <a:pPr>
              <a:lnSpc>
                <a:spcPts val="3840"/>
              </a:lnSpc>
            </a:pPr>
          </a:p>
          <a:p>
            <a:pPr algn="ctr">
              <a:lnSpc>
                <a:spcPts val="3840"/>
              </a:lnSpc>
            </a:pPr>
          </a:p>
          <a:p>
            <a:pPr algn="ctr">
              <a:lnSpc>
                <a:spcPts val="3840"/>
              </a:lnSpc>
            </a:pPr>
          </a:p>
          <a:p>
            <a:pPr algn="ctr">
              <a:lnSpc>
                <a:spcPts val="3840"/>
              </a:lnSpc>
            </a:pPr>
          </a:p>
          <a:p>
            <a:pPr algn="ctr">
              <a:lnSpc>
                <a:spcPts val="384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691895" y="-2050746"/>
            <a:ext cx="16327367" cy="14388492"/>
          </a:xfrm>
          <a:custGeom>
            <a:avLst/>
            <a:gdLst/>
            <a:ahLst/>
            <a:cxnLst/>
            <a:rect r="r" b="b" t="t" l="l"/>
            <a:pathLst>
              <a:path h="14388492" w="16327367">
                <a:moveTo>
                  <a:pt x="0" y="0"/>
                </a:moveTo>
                <a:lnTo>
                  <a:pt x="16327368" y="0"/>
                </a:lnTo>
                <a:lnTo>
                  <a:pt x="16327368" y="14388492"/>
                </a:lnTo>
                <a:lnTo>
                  <a:pt x="0" y="14388492"/>
                </a:lnTo>
                <a:lnTo>
                  <a:pt x="0" y="0"/>
                </a:lnTo>
                <a:close/>
              </a:path>
            </a:pathLst>
          </a:custGeom>
          <a:blipFill>
            <a:blip r:embed="rId2"/>
            <a:stretch>
              <a:fillRect l="0" t="-3368" r="0" b="-3368"/>
            </a:stretch>
          </a:blipFill>
        </p:spPr>
      </p:sp>
      <p:sp>
        <p:nvSpPr>
          <p:cNvPr name="Freeform 3" id="3"/>
          <p:cNvSpPr/>
          <p:nvPr/>
        </p:nvSpPr>
        <p:spPr>
          <a:xfrm flipH="false" flipV="false" rot="0">
            <a:off x="1526993" y="7187965"/>
            <a:ext cx="14657172" cy="2685208"/>
          </a:xfrm>
          <a:custGeom>
            <a:avLst/>
            <a:gdLst/>
            <a:ahLst/>
            <a:cxnLst/>
            <a:rect r="r" b="b" t="t" l="l"/>
            <a:pathLst>
              <a:path h="2685208" w="14657172">
                <a:moveTo>
                  <a:pt x="0" y="0"/>
                </a:moveTo>
                <a:lnTo>
                  <a:pt x="14657172" y="0"/>
                </a:lnTo>
                <a:lnTo>
                  <a:pt x="14657172" y="2685208"/>
                </a:lnTo>
                <a:lnTo>
                  <a:pt x="0" y="2685208"/>
                </a:lnTo>
                <a:lnTo>
                  <a:pt x="0" y="0"/>
                </a:lnTo>
                <a:close/>
              </a:path>
            </a:pathLst>
          </a:custGeom>
          <a:blipFill>
            <a:blip r:embed="rId3"/>
            <a:stretch>
              <a:fillRect l="0" t="-51533" r="0" b="-9576"/>
            </a:stretch>
          </a:blipFill>
        </p:spPr>
      </p:sp>
      <p:sp>
        <p:nvSpPr>
          <p:cNvPr name="TextBox 4" id="4"/>
          <p:cNvSpPr txBox="true"/>
          <p:nvPr/>
        </p:nvSpPr>
        <p:spPr>
          <a:xfrm rot="0">
            <a:off x="413929" y="664617"/>
            <a:ext cx="16883299" cy="10420350"/>
          </a:xfrm>
          <a:prstGeom prst="rect">
            <a:avLst/>
          </a:prstGeom>
        </p:spPr>
        <p:txBody>
          <a:bodyPr anchor="t" rtlCol="false" tIns="0" lIns="0" bIns="0" rIns="0">
            <a:spAutoFit/>
          </a:bodyPr>
          <a:lstStyle/>
          <a:p>
            <a:pPr algn="ctr">
              <a:lnSpc>
                <a:spcPts val="3960"/>
              </a:lnSpc>
            </a:pPr>
            <a:r>
              <a:rPr lang="en-US" sz="3300">
                <a:solidFill>
                  <a:srgbClr val="000000"/>
                </a:solidFill>
                <a:latin typeface="Lato 1 Bold"/>
              </a:rPr>
              <a:t> The occlusions are successfully removed by changing the pixel values as explained below:</a:t>
            </a:r>
          </a:p>
          <a:p>
            <a:pPr algn="ctr">
              <a:lnSpc>
                <a:spcPts val="3960"/>
              </a:lnSpc>
            </a:pPr>
          </a:p>
          <a:p>
            <a:pPr algn="ctr">
              <a:lnSpc>
                <a:spcPts val="3960"/>
              </a:lnSpc>
            </a:pPr>
            <a:r>
              <a:rPr lang="en-US" sz="3300">
                <a:solidFill>
                  <a:srgbClr val="000000"/>
                </a:solidFill>
                <a:latin typeface="Lato 1 Bold"/>
              </a:rPr>
              <a:t>The mean pixel value of the image is computed. The code then iterates through the columns of the image and calculates the expected y-coordinates on the left and right parabolic curves, which were fitted to the respective halves of the image in earlier steps. </a:t>
            </a:r>
          </a:p>
          <a:p>
            <a:pPr algn="ctr">
              <a:lnSpc>
                <a:spcPts val="3960"/>
              </a:lnSpc>
            </a:pPr>
            <a:r>
              <a:rPr lang="en-US" sz="3300">
                <a:solidFill>
                  <a:srgbClr val="000000"/>
                </a:solidFill>
                <a:latin typeface="Lato 1 Bold"/>
              </a:rPr>
              <a:t>If these y-coordinates fall within the image's height, the code replaces the pixel values in the image under the parabolic curves with the computed mean value. </a:t>
            </a:r>
          </a:p>
          <a:p>
            <a:pPr algn="ctr">
              <a:lnSpc>
                <a:spcPts val="3960"/>
              </a:lnSpc>
            </a:pPr>
            <a:r>
              <a:rPr lang="en-US" sz="3300">
                <a:solidFill>
                  <a:srgbClr val="000000"/>
                </a:solidFill>
                <a:latin typeface="Lato 1 Bold"/>
              </a:rPr>
              <a:t>This process effectively excludes regions of the image that match the parabolic shapes by making those regions uniform in intensity.</a:t>
            </a:r>
          </a:p>
          <a:p>
            <a:pPr algn="ctr">
              <a:lnSpc>
                <a:spcPts val="3960"/>
              </a:lnSpc>
            </a:pPr>
          </a:p>
          <a:p>
            <a:pPr algn="ctr">
              <a:lnSpc>
                <a:spcPts val="3960"/>
              </a:lnSpc>
            </a:pPr>
            <a:r>
              <a:rPr lang="en-US" sz="3300">
                <a:solidFill>
                  <a:srgbClr val="000000"/>
                </a:solidFill>
                <a:latin typeface="Lato 1 Bold"/>
              </a:rPr>
              <a:t>Final image after occlusion removal has been depicted in the figure below.</a:t>
            </a:r>
          </a:p>
          <a:p>
            <a:pPr algn="ctr">
              <a:lnSpc>
                <a:spcPts val="3960"/>
              </a:lnSpc>
            </a:pPr>
            <a:r>
              <a:rPr lang="en-US" sz="3300">
                <a:solidFill>
                  <a:srgbClr val="000000"/>
                </a:solidFill>
                <a:latin typeface="Lato 1 Bold"/>
              </a:rPr>
              <a:t>The contrast of the normalized iris can also be improved using histogram equalization.</a:t>
            </a:r>
          </a:p>
          <a:p>
            <a:pPr algn="ctr">
              <a:lnSpc>
                <a:spcPts val="3960"/>
              </a:lnSpc>
            </a:pPr>
          </a:p>
          <a:p>
            <a:pPr algn="ctr">
              <a:lnSpc>
                <a:spcPts val="4080"/>
              </a:lnSpc>
            </a:pPr>
          </a:p>
          <a:p>
            <a:pPr algn="ctr">
              <a:lnSpc>
                <a:spcPts val="3960"/>
              </a:lnSpc>
            </a:pPr>
          </a:p>
          <a:p>
            <a:pPr algn="ctr">
              <a:lnSpc>
                <a:spcPts val="3960"/>
              </a:lnSpc>
            </a:pPr>
          </a:p>
          <a:p>
            <a:pPr>
              <a:lnSpc>
                <a:spcPts val="3960"/>
              </a:lnSpc>
            </a:pPr>
          </a:p>
          <a:p>
            <a:pPr algn="ctr">
              <a:lnSpc>
                <a:spcPts val="3960"/>
              </a:lnSpc>
            </a:pPr>
          </a:p>
          <a:p>
            <a:pPr algn="ctr">
              <a:lnSpc>
                <a:spcPts val="3960"/>
              </a:lnSpc>
            </a:pPr>
          </a:p>
          <a:p>
            <a:pPr algn="ctr">
              <a:lnSpc>
                <a:spcPts val="3960"/>
              </a:lnSpc>
            </a:pPr>
          </a:p>
          <a:p>
            <a:pPr algn="ctr">
              <a:lnSpc>
                <a:spcPts val="396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583953" y="-2240476"/>
            <a:ext cx="16327367" cy="14388492"/>
          </a:xfrm>
          <a:custGeom>
            <a:avLst/>
            <a:gdLst/>
            <a:ahLst/>
            <a:cxnLst/>
            <a:rect r="r" b="b" t="t" l="l"/>
            <a:pathLst>
              <a:path h="14388492" w="16327367">
                <a:moveTo>
                  <a:pt x="0" y="0"/>
                </a:moveTo>
                <a:lnTo>
                  <a:pt x="16327368" y="0"/>
                </a:lnTo>
                <a:lnTo>
                  <a:pt x="16327368" y="14388492"/>
                </a:lnTo>
                <a:lnTo>
                  <a:pt x="0" y="14388492"/>
                </a:lnTo>
                <a:lnTo>
                  <a:pt x="0" y="0"/>
                </a:lnTo>
                <a:close/>
              </a:path>
            </a:pathLst>
          </a:custGeom>
          <a:blipFill>
            <a:blip r:embed="rId2"/>
            <a:stretch>
              <a:fillRect l="-44366" t="0" r="-44366" b="0"/>
            </a:stretch>
          </a:blipFill>
        </p:spPr>
      </p:sp>
      <p:sp>
        <p:nvSpPr>
          <p:cNvPr name="Freeform 3" id="3"/>
          <p:cNvSpPr/>
          <p:nvPr/>
        </p:nvSpPr>
        <p:spPr>
          <a:xfrm flipH="false" flipV="false" rot="0">
            <a:off x="1210461" y="3796343"/>
            <a:ext cx="6765131" cy="5073848"/>
          </a:xfrm>
          <a:custGeom>
            <a:avLst/>
            <a:gdLst/>
            <a:ahLst/>
            <a:cxnLst/>
            <a:rect r="r" b="b" t="t" l="l"/>
            <a:pathLst>
              <a:path h="5073848" w="6765131">
                <a:moveTo>
                  <a:pt x="0" y="0"/>
                </a:moveTo>
                <a:lnTo>
                  <a:pt x="6765131" y="0"/>
                </a:lnTo>
                <a:lnTo>
                  <a:pt x="6765131" y="5073848"/>
                </a:lnTo>
                <a:lnTo>
                  <a:pt x="0" y="5073848"/>
                </a:lnTo>
                <a:lnTo>
                  <a:pt x="0" y="0"/>
                </a:lnTo>
                <a:close/>
              </a:path>
            </a:pathLst>
          </a:custGeom>
          <a:blipFill>
            <a:blip r:embed="rId3"/>
            <a:stretch>
              <a:fillRect l="0" t="0" r="0" b="0"/>
            </a:stretch>
          </a:blipFill>
        </p:spPr>
      </p:sp>
      <p:sp>
        <p:nvSpPr>
          <p:cNvPr name="Freeform 4" id="4"/>
          <p:cNvSpPr/>
          <p:nvPr/>
        </p:nvSpPr>
        <p:spPr>
          <a:xfrm flipH="false" flipV="false" rot="0">
            <a:off x="10193010" y="3796343"/>
            <a:ext cx="6765131" cy="5073848"/>
          </a:xfrm>
          <a:custGeom>
            <a:avLst/>
            <a:gdLst/>
            <a:ahLst/>
            <a:cxnLst/>
            <a:rect r="r" b="b" t="t" l="l"/>
            <a:pathLst>
              <a:path h="5073848" w="6765131">
                <a:moveTo>
                  <a:pt x="0" y="0"/>
                </a:moveTo>
                <a:lnTo>
                  <a:pt x="6765131" y="0"/>
                </a:lnTo>
                <a:lnTo>
                  <a:pt x="6765131" y="5073848"/>
                </a:lnTo>
                <a:lnTo>
                  <a:pt x="0" y="5073848"/>
                </a:lnTo>
                <a:lnTo>
                  <a:pt x="0" y="0"/>
                </a:lnTo>
                <a:close/>
              </a:path>
            </a:pathLst>
          </a:custGeom>
          <a:blipFill>
            <a:blip r:embed="rId4"/>
            <a:stretch>
              <a:fillRect l="0" t="0" r="0" b="0"/>
            </a:stretch>
          </a:blipFill>
        </p:spPr>
      </p:sp>
      <p:sp>
        <p:nvSpPr>
          <p:cNvPr name="TextBox 5" id="5"/>
          <p:cNvSpPr txBox="true"/>
          <p:nvPr/>
        </p:nvSpPr>
        <p:spPr>
          <a:xfrm rot="0">
            <a:off x="5068648" y="-19332"/>
            <a:ext cx="7835847" cy="1621591"/>
          </a:xfrm>
          <a:prstGeom prst="rect">
            <a:avLst/>
          </a:prstGeom>
        </p:spPr>
        <p:txBody>
          <a:bodyPr anchor="t" rtlCol="false" tIns="0" lIns="0" bIns="0" rIns="0">
            <a:spAutoFit/>
          </a:bodyPr>
          <a:lstStyle/>
          <a:p>
            <a:pPr algn="ctr">
              <a:lnSpc>
                <a:spcPts val="13212"/>
              </a:lnSpc>
            </a:pPr>
            <a:r>
              <a:rPr lang="en-US" sz="9437">
                <a:solidFill>
                  <a:srgbClr val="000000"/>
                </a:solidFill>
                <a:latin typeface="Canva Sans Bold"/>
              </a:rPr>
              <a:t>Dataset Used</a:t>
            </a:r>
          </a:p>
        </p:txBody>
      </p:sp>
      <p:sp>
        <p:nvSpPr>
          <p:cNvPr name="TextBox 6" id="6"/>
          <p:cNvSpPr txBox="true"/>
          <p:nvPr/>
        </p:nvSpPr>
        <p:spPr>
          <a:xfrm rot="0">
            <a:off x="838201" y="1735472"/>
            <a:ext cx="16611598" cy="2060870"/>
          </a:xfrm>
          <a:prstGeom prst="rect">
            <a:avLst/>
          </a:prstGeom>
        </p:spPr>
        <p:txBody>
          <a:bodyPr anchor="t" rtlCol="false" tIns="0" lIns="0" bIns="0" rIns="0">
            <a:spAutoFit/>
          </a:bodyPr>
          <a:lstStyle/>
          <a:p>
            <a:pPr algn="ctr">
              <a:lnSpc>
                <a:spcPts val="4121"/>
              </a:lnSpc>
            </a:pPr>
            <a:r>
              <a:rPr lang="en-US" sz="2944">
                <a:solidFill>
                  <a:srgbClr val="000000"/>
                </a:solidFill>
                <a:latin typeface="Canva Sans Bold"/>
              </a:rPr>
              <a:t>The dataset used in the paper has clear iris images of 224 people.</a:t>
            </a:r>
          </a:p>
          <a:p>
            <a:pPr algn="ctr">
              <a:lnSpc>
                <a:spcPts val="4121"/>
              </a:lnSpc>
            </a:pPr>
            <a:r>
              <a:rPr lang="en-US" sz="2944">
                <a:solidFill>
                  <a:srgbClr val="000000"/>
                </a:solidFill>
                <a:latin typeface="Canva Sans Bold"/>
              </a:rPr>
              <a:t>To make the project a bit more challenging, we used a separate dataset. It has images of 45 people, which were less clear and had more occlusion. Our methodology is more robust. </a:t>
            </a:r>
          </a:p>
          <a:p>
            <a:pPr algn="ctr">
              <a:lnSpc>
                <a:spcPts val="4121"/>
              </a:lnSpc>
            </a:pPr>
          </a:p>
        </p:txBody>
      </p:sp>
      <p:sp>
        <p:nvSpPr>
          <p:cNvPr name="TextBox 7" id="7"/>
          <p:cNvSpPr txBox="true"/>
          <p:nvPr/>
        </p:nvSpPr>
        <p:spPr>
          <a:xfrm rot="0">
            <a:off x="590815" y="9013825"/>
            <a:ext cx="8004422"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Sample image from IITD Dataset (used in the paper)</a:t>
            </a:r>
          </a:p>
        </p:txBody>
      </p:sp>
      <p:sp>
        <p:nvSpPr>
          <p:cNvPr name="TextBox 8" id="8"/>
          <p:cNvSpPr txBox="true"/>
          <p:nvPr/>
        </p:nvSpPr>
        <p:spPr>
          <a:xfrm rot="0">
            <a:off x="9573365" y="9013825"/>
            <a:ext cx="8004422"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Sample image from MMU-Iris Dataset (used by us)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980316" y="-1856513"/>
            <a:ext cx="16327367" cy="14388492"/>
          </a:xfrm>
          <a:custGeom>
            <a:avLst/>
            <a:gdLst/>
            <a:ahLst/>
            <a:cxnLst/>
            <a:rect r="r" b="b" t="t" l="l"/>
            <a:pathLst>
              <a:path h="14388492" w="16327367">
                <a:moveTo>
                  <a:pt x="0" y="0"/>
                </a:moveTo>
                <a:lnTo>
                  <a:pt x="16327368" y="0"/>
                </a:lnTo>
                <a:lnTo>
                  <a:pt x="16327368" y="14388492"/>
                </a:lnTo>
                <a:lnTo>
                  <a:pt x="0" y="14388492"/>
                </a:lnTo>
                <a:lnTo>
                  <a:pt x="0" y="0"/>
                </a:lnTo>
                <a:close/>
              </a:path>
            </a:pathLst>
          </a:custGeom>
          <a:blipFill>
            <a:blip r:embed="rId2"/>
            <a:stretch>
              <a:fillRect l="-105058" t="0" r="-105058" b="0"/>
            </a:stretch>
          </a:blipFill>
        </p:spPr>
      </p:sp>
      <p:sp>
        <p:nvSpPr>
          <p:cNvPr name="TextBox 3" id="3"/>
          <p:cNvSpPr txBox="true"/>
          <p:nvPr/>
        </p:nvSpPr>
        <p:spPr>
          <a:xfrm rot="0">
            <a:off x="1597933" y="2479221"/>
            <a:ext cx="15092133" cy="4775825"/>
          </a:xfrm>
          <a:prstGeom prst="rect">
            <a:avLst/>
          </a:prstGeom>
        </p:spPr>
        <p:txBody>
          <a:bodyPr anchor="t" rtlCol="false" tIns="0" lIns="0" bIns="0" rIns="0">
            <a:spAutoFit/>
          </a:bodyPr>
          <a:lstStyle/>
          <a:p>
            <a:pPr algn="ctr">
              <a:lnSpc>
                <a:spcPts val="12609"/>
              </a:lnSpc>
            </a:pPr>
            <a:r>
              <a:rPr lang="en-US" sz="9699">
                <a:solidFill>
                  <a:srgbClr val="000000"/>
                </a:solidFill>
                <a:latin typeface="Lato 1 Bold Italics"/>
              </a:rPr>
              <a:t>Pre-Processing part is done!!!</a:t>
            </a:r>
          </a:p>
          <a:p>
            <a:pPr algn="ctr">
              <a:lnSpc>
                <a:spcPts val="12609"/>
              </a:lnSpc>
            </a:pPr>
            <a:r>
              <a:rPr lang="en-US" sz="9699">
                <a:solidFill>
                  <a:srgbClr val="000000"/>
                </a:solidFill>
                <a:latin typeface="Lato 1 Bold Italics"/>
              </a:rPr>
              <a:t>Now comes the iris recognition part!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AutoShape 2" id="2"/>
          <p:cNvSpPr/>
          <p:nvPr/>
        </p:nvSpPr>
        <p:spPr>
          <a:xfrm flipV="true">
            <a:off x="2700809" y="3589914"/>
            <a:ext cx="12872804" cy="11052"/>
          </a:xfrm>
          <a:prstGeom prst="line">
            <a:avLst/>
          </a:prstGeom>
          <a:ln cap="rnd" w="47625">
            <a:solidFill>
              <a:srgbClr val="FF776A">
                <a:alpha val="24706"/>
              </a:srgbClr>
            </a:solidFill>
            <a:prstDash val="solid"/>
            <a:headEnd type="none" len="sm" w="sm"/>
            <a:tailEnd type="none" len="sm" w="sm"/>
          </a:ln>
        </p:spPr>
      </p:sp>
      <p:sp>
        <p:nvSpPr>
          <p:cNvPr name="Freeform 3" id="3"/>
          <p:cNvSpPr/>
          <p:nvPr/>
        </p:nvSpPr>
        <p:spPr>
          <a:xfrm flipH="false" flipV="false" rot="0">
            <a:off x="1706288" y="3104754"/>
            <a:ext cx="994521" cy="993278"/>
          </a:xfrm>
          <a:custGeom>
            <a:avLst/>
            <a:gdLst/>
            <a:ahLst/>
            <a:cxnLst/>
            <a:rect r="r" b="b" t="t" l="l"/>
            <a:pathLst>
              <a:path h="993278" w="994521">
                <a:moveTo>
                  <a:pt x="0" y="0"/>
                </a:moveTo>
                <a:lnTo>
                  <a:pt x="994521" y="0"/>
                </a:lnTo>
                <a:lnTo>
                  <a:pt x="994521" y="993278"/>
                </a:lnTo>
                <a:lnTo>
                  <a:pt x="0" y="993278"/>
                </a:lnTo>
                <a:lnTo>
                  <a:pt x="0" y="0"/>
                </a:lnTo>
                <a:close/>
              </a:path>
            </a:pathLst>
          </a:custGeom>
          <a:blipFill>
            <a:blip r:embed="rId2"/>
            <a:stretch>
              <a:fillRect l="0" t="0" r="0" b="0"/>
            </a:stretch>
          </a:blipFill>
        </p:spPr>
      </p:sp>
      <p:sp>
        <p:nvSpPr>
          <p:cNvPr name="Freeform 4" id="4"/>
          <p:cNvSpPr/>
          <p:nvPr/>
        </p:nvSpPr>
        <p:spPr>
          <a:xfrm flipH="false" flipV="false" rot="0">
            <a:off x="6506382" y="3155815"/>
            <a:ext cx="970679" cy="969465"/>
          </a:xfrm>
          <a:custGeom>
            <a:avLst/>
            <a:gdLst/>
            <a:ahLst/>
            <a:cxnLst/>
            <a:rect r="r" b="b" t="t" l="l"/>
            <a:pathLst>
              <a:path h="969465" w="970679">
                <a:moveTo>
                  <a:pt x="0" y="0"/>
                </a:moveTo>
                <a:lnTo>
                  <a:pt x="970679" y="0"/>
                </a:lnTo>
                <a:lnTo>
                  <a:pt x="970679" y="969465"/>
                </a:lnTo>
                <a:lnTo>
                  <a:pt x="0" y="969465"/>
                </a:lnTo>
                <a:lnTo>
                  <a:pt x="0" y="0"/>
                </a:lnTo>
                <a:close/>
              </a:path>
            </a:pathLst>
          </a:custGeom>
          <a:blipFill>
            <a:blip r:embed="rId2"/>
            <a:stretch>
              <a:fillRect l="0" t="0" r="0" b="0"/>
            </a:stretch>
          </a:blipFill>
        </p:spPr>
      </p:sp>
      <p:sp>
        <p:nvSpPr>
          <p:cNvPr name="Freeform 5" id="5"/>
          <p:cNvSpPr/>
          <p:nvPr/>
        </p:nvSpPr>
        <p:spPr>
          <a:xfrm flipH="false" flipV="false" rot="0">
            <a:off x="11022116" y="3155815"/>
            <a:ext cx="1006442" cy="1005184"/>
          </a:xfrm>
          <a:custGeom>
            <a:avLst/>
            <a:gdLst/>
            <a:ahLst/>
            <a:cxnLst/>
            <a:rect r="r" b="b" t="t" l="l"/>
            <a:pathLst>
              <a:path h="1005184" w="1006442">
                <a:moveTo>
                  <a:pt x="0" y="0"/>
                </a:moveTo>
                <a:lnTo>
                  <a:pt x="1006442" y="0"/>
                </a:lnTo>
                <a:lnTo>
                  <a:pt x="1006442" y="1005184"/>
                </a:lnTo>
                <a:lnTo>
                  <a:pt x="0" y="1005184"/>
                </a:lnTo>
                <a:lnTo>
                  <a:pt x="0" y="0"/>
                </a:lnTo>
                <a:close/>
              </a:path>
            </a:pathLst>
          </a:custGeom>
          <a:blipFill>
            <a:blip r:embed="rId2"/>
            <a:stretch>
              <a:fillRect l="0" t="0" r="0" b="0"/>
            </a:stretch>
          </a:blipFill>
        </p:spPr>
      </p:sp>
      <p:sp>
        <p:nvSpPr>
          <p:cNvPr name="Freeform 6" id="6"/>
          <p:cNvSpPr/>
          <p:nvPr/>
        </p:nvSpPr>
        <p:spPr>
          <a:xfrm flipH="false" flipV="false" rot="0">
            <a:off x="15573613" y="3092848"/>
            <a:ext cx="994521" cy="993278"/>
          </a:xfrm>
          <a:custGeom>
            <a:avLst/>
            <a:gdLst/>
            <a:ahLst/>
            <a:cxnLst/>
            <a:rect r="r" b="b" t="t" l="l"/>
            <a:pathLst>
              <a:path h="993278" w="994521">
                <a:moveTo>
                  <a:pt x="0" y="0"/>
                </a:moveTo>
                <a:lnTo>
                  <a:pt x="994521" y="0"/>
                </a:lnTo>
                <a:lnTo>
                  <a:pt x="994521" y="993278"/>
                </a:lnTo>
                <a:lnTo>
                  <a:pt x="0" y="993278"/>
                </a:lnTo>
                <a:lnTo>
                  <a:pt x="0" y="0"/>
                </a:lnTo>
                <a:close/>
              </a:path>
            </a:pathLst>
          </a:custGeom>
          <a:blipFill>
            <a:blip r:embed="rId2"/>
            <a:stretch>
              <a:fillRect l="0" t="0" r="0" b="0"/>
            </a:stretch>
          </a:blipFill>
        </p:spPr>
      </p:sp>
      <p:sp>
        <p:nvSpPr>
          <p:cNvPr name="TextBox 7" id="7"/>
          <p:cNvSpPr txBox="true"/>
          <p:nvPr/>
        </p:nvSpPr>
        <p:spPr>
          <a:xfrm rot="0">
            <a:off x="1463263" y="1019175"/>
            <a:ext cx="15930115" cy="1286992"/>
          </a:xfrm>
          <a:prstGeom prst="rect">
            <a:avLst/>
          </a:prstGeom>
        </p:spPr>
        <p:txBody>
          <a:bodyPr anchor="t" rtlCol="false" tIns="0" lIns="0" bIns="0" rIns="0">
            <a:spAutoFit/>
          </a:bodyPr>
          <a:lstStyle/>
          <a:p>
            <a:pPr algn="ctr">
              <a:lnSpc>
                <a:spcPts val="10070"/>
              </a:lnSpc>
            </a:pPr>
            <a:r>
              <a:rPr lang="en-US" sz="8391">
                <a:solidFill>
                  <a:srgbClr val="000000"/>
                </a:solidFill>
                <a:latin typeface="Lato 1 Bold Italics"/>
              </a:rPr>
              <a:t>Iris Recognition steps</a:t>
            </a:r>
          </a:p>
        </p:txBody>
      </p:sp>
      <p:grpSp>
        <p:nvGrpSpPr>
          <p:cNvPr name="Group 8" id="8"/>
          <p:cNvGrpSpPr/>
          <p:nvPr/>
        </p:nvGrpSpPr>
        <p:grpSpPr>
          <a:xfrm rot="0">
            <a:off x="4877477" y="4718953"/>
            <a:ext cx="4228490" cy="5073257"/>
            <a:chOff x="0" y="0"/>
            <a:chExt cx="5637986" cy="6764342"/>
          </a:xfrm>
        </p:grpSpPr>
        <p:sp>
          <p:nvSpPr>
            <p:cNvPr name="TextBox 9" id="9"/>
            <p:cNvSpPr txBox="true"/>
            <p:nvPr/>
          </p:nvSpPr>
          <p:spPr>
            <a:xfrm rot="0">
              <a:off x="0" y="-47625"/>
              <a:ext cx="5637986" cy="857014"/>
            </a:xfrm>
            <a:prstGeom prst="rect">
              <a:avLst/>
            </a:prstGeom>
          </p:spPr>
          <p:txBody>
            <a:bodyPr anchor="t" rtlCol="false" tIns="0" lIns="0" bIns="0" rIns="0">
              <a:spAutoFit/>
            </a:bodyPr>
            <a:lstStyle/>
            <a:p>
              <a:pPr algn="ctr">
                <a:lnSpc>
                  <a:spcPts val="5240"/>
                </a:lnSpc>
              </a:pPr>
              <a:r>
                <a:rPr lang="en-US" sz="4031">
                  <a:solidFill>
                    <a:srgbClr val="000000"/>
                  </a:solidFill>
                  <a:latin typeface="Lato 1 Heavy"/>
                </a:rPr>
                <a:t>PCA Projection</a:t>
              </a:r>
            </a:p>
          </p:txBody>
        </p:sp>
        <p:sp>
          <p:nvSpPr>
            <p:cNvPr name="TextBox 10" id="10"/>
            <p:cNvSpPr txBox="true"/>
            <p:nvPr/>
          </p:nvSpPr>
          <p:spPr>
            <a:xfrm rot="0">
              <a:off x="0" y="1163890"/>
              <a:ext cx="5637986" cy="5600452"/>
            </a:xfrm>
            <a:prstGeom prst="rect">
              <a:avLst/>
            </a:prstGeom>
          </p:spPr>
          <p:txBody>
            <a:bodyPr anchor="t" rtlCol="false" tIns="0" lIns="0" bIns="0" rIns="0">
              <a:spAutoFit/>
            </a:bodyPr>
            <a:lstStyle/>
            <a:p>
              <a:pPr algn="ctr">
                <a:lnSpc>
                  <a:spcPts val="4192"/>
                </a:lnSpc>
              </a:pPr>
              <a:r>
                <a:rPr lang="en-US" sz="3224">
                  <a:solidFill>
                    <a:srgbClr val="000000"/>
                  </a:solidFill>
                  <a:latin typeface="Lato 2"/>
                </a:rPr>
                <a:t>PCA is fit on the training data. The training and test images are projected to a lower dimensional space using this PCA to extract most important features of the data</a:t>
              </a:r>
            </a:p>
          </p:txBody>
        </p:sp>
      </p:grpSp>
      <p:grpSp>
        <p:nvGrpSpPr>
          <p:cNvPr name="Group 11" id="11"/>
          <p:cNvGrpSpPr/>
          <p:nvPr/>
        </p:nvGrpSpPr>
        <p:grpSpPr>
          <a:xfrm rot="0">
            <a:off x="13985347" y="4718953"/>
            <a:ext cx="3947115" cy="2429897"/>
            <a:chOff x="0" y="0"/>
            <a:chExt cx="5262820" cy="3239863"/>
          </a:xfrm>
        </p:grpSpPr>
        <p:sp>
          <p:nvSpPr>
            <p:cNvPr name="TextBox 12" id="12"/>
            <p:cNvSpPr txBox="true"/>
            <p:nvPr/>
          </p:nvSpPr>
          <p:spPr>
            <a:xfrm rot="0">
              <a:off x="0" y="-47625"/>
              <a:ext cx="5262820" cy="853561"/>
            </a:xfrm>
            <a:prstGeom prst="rect">
              <a:avLst/>
            </a:prstGeom>
          </p:spPr>
          <p:txBody>
            <a:bodyPr anchor="t" rtlCol="false" tIns="0" lIns="0" bIns="0" rIns="0">
              <a:spAutoFit/>
            </a:bodyPr>
            <a:lstStyle/>
            <a:p>
              <a:pPr algn="ctr">
                <a:lnSpc>
                  <a:spcPts val="5218"/>
                </a:lnSpc>
              </a:pPr>
              <a:r>
                <a:rPr lang="en-US" sz="4014">
                  <a:solidFill>
                    <a:srgbClr val="000000"/>
                  </a:solidFill>
                  <a:latin typeface="Lato 1 Heavy"/>
                </a:rPr>
                <a:t>Label Prediction</a:t>
              </a:r>
            </a:p>
          </p:txBody>
        </p:sp>
        <p:sp>
          <p:nvSpPr>
            <p:cNvPr name="TextBox 13" id="13"/>
            <p:cNvSpPr txBox="true"/>
            <p:nvPr/>
          </p:nvSpPr>
          <p:spPr>
            <a:xfrm rot="0">
              <a:off x="0" y="1158763"/>
              <a:ext cx="5262820" cy="2081099"/>
            </a:xfrm>
            <a:prstGeom prst="rect">
              <a:avLst/>
            </a:prstGeom>
          </p:spPr>
          <p:txBody>
            <a:bodyPr anchor="t" rtlCol="false" tIns="0" lIns="0" bIns="0" rIns="0">
              <a:spAutoFit/>
            </a:bodyPr>
            <a:lstStyle/>
            <a:p>
              <a:pPr algn="ctr">
                <a:lnSpc>
                  <a:spcPts val="4174"/>
                </a:lnSpc>
              </a:pPr>
              <a:r>
                <a:rPr lang="en-US" sz="3211">
                  <a:solidFill>
                    <a:srgbClr val="000000"/>
                  </a:solidFill>
                  <a:latin typeface="Lato 2"/>
                </a:rPr>
                <a:t>The label for test data is predicted using the LDA projections. </a:t>
              </a:r>
            </a:p>
          </p:txBody>
        </p:sp>
      </p:grpSp>
      <p:grpSp>
        <p:nvGrpSpPr>
          <p:cNvPr name="Group 14" id="14"/>
          <p:cNvGrpSpPr/>
          <p:nvPr/>
        </p:nvGrpSpPr>
        <p:grpSpPr>
          <a:xfrm rot="0">
            <a:off x="9561932" y="4711634"/>
            <a:ext cx="3926809" cy="4546666"/>
            <a:chOff x="0" y="0"/>
            <a:chExt cx="5235745" cy="6062222"/>
          </a:xfrm>
        </p:grpSpPr>
        <p:sp>
          <p:nvSpPr>
            <p:cNvPr name="TextBox 15" id="15"/>
            <p:cNvSpPr txBox="true"/>
            <p:nvPr/>
          </p:nvSpPr>
          <p:spPr>
            <a:xfrm rot="0">
              <a:off x="0" y="-47625"/>
              <a:ext cx="5235745" cy="857014"/>
            </a:xfrm>
            <a:prstGeom prst="rect">
              <a:avLst/>
            </a:prstGeom>
          </p:spPr>
          <p:txBody>
            <a:bodyPr anchor="t" rtlCol="false" tIns="0" lIns="0" bIns="0" rIns="0">
              <a:spAutoFit/>
            </a:bodyPr>
            <a:lstStyle/>
            <a:p>
              <a:pPr algn="ctr">
                <a:lnSpc>
                  <a:spcPts val="5240"/>
                </a:lnSpc>
              </a:pPr>
              <a:r>
                <a:rPr lang="en-US" sz="4031">
                  <a:solidFill>
                    <a:srgbClr val="000000"/>
                  </a:solidFill>
                  <a:latin typeface="Lato 1 Heavy"/>
                </a:rPr>
                <a:t>LDA Projection</a:t>
              </a:r>
            </a:p>
          </p:txBody>
        </p:sp>
        <p:sp>
          <p:nvSpPr>
            <p:cNvPr name="TextBox 16" id="16"/>
            <p:cNvSpPr txBox="true"/>
            <p:nvPr/>
          </p:nvSpPr>
          <p:spPr>
            <a:xfrm rot="0">
              <a:off x="0" y="1163890"/>
              <a:ext cx="5235745" cy="4898332"/>
            </a:xfrm>
            <a:prstGeom prst="rect">
              <a:avLst/>
            </a:prstGeom>
          </p:spPr>
          <p:txBody>
            <a:bodyPr anchor="t" rtlCol="false" tIns="0" lIns="0" bIns="0" rIns="0">
              <a:spAutoFit/>
            </a:bodyPr>
            <a:lstStyle/>
            <a:p>
              <a:pPr algn="ctr">
                <a:lnSpc>
                  <a:spcPts val="4192"/>
                </a:lnSpc>
              </a:pPr>
              <a:r>
                <a:rPr lang="en-US" sz="3224">
                  <a:solidFill>
                    <a:srgbClr val="000000"/>
                  </a:solidFill>
                  <a:latin typeface="Lato 2"/>
                </a:rPr>
                <a:t>Further, LDA is applied to the data with similar methodology as PCA. This maximizes the intra-class variance of the data.</a:t>
              </a:r>
            </a:p>
          </p:txBody>
        </p:sp>
      </p:grpSp>
      <p:grpSp>
        <p:nvGrpSpPr>
          <p:cNvPr name="Group 17" id="17"/>
          <p:cNvGrpSpPr/>
          <p:nvPr/>
        </p:nvGrpSpPr>
        <p:grpSpPr>
          <a:xfrm rot="0">
            <a:off x="248519" y="4718953"/>
            <a:ext cx="3910059" cy="2954241"/>
            <a:chOff x="0" y="0"/>
            <a:chExt cx="5213412" cy="3938988"/>
          </a:xfrm>
        </p:grpSpPr>
        <p:sp>
          <p:nvSpPr>
            <p:cNvPr name="TextBox 18" id="18"/>
            <p:cNvSpPr txBox="true"/>
            <p:nvPr/>
          </p:nvSpPr>
          <p:spPr>
            <a:xfrm rot="0">
              <a:off x="0" y="-47625"/>
              <a:ext cx="5213412" cy="853561"/>
            </a:xfrm>
            <a:prstGeom prst="rect">
              <a:avLst/>
            </a:prstGeom>
          </p:spPr>
          <p:txBody>
            <a:bodyPr anchor="t" rtlCol="false" tIns="0" lIns="0" bIns="0" rIns="0">
              <a:spAutoFit/>
            </a:bodyPr>
            <a:lstStyle/>
            <a:p>
              <a:pPr algn="ctr">
                <a:lnSpc>
                  <a:spcPts val="5218"/>
                </a:lnSpc>
              </a:pPr>
              <a:r>
                <a:rPr lang="en-US" sz="4014">
                  <a:solidFill>
                    <a:srgbClr val="000000"/>
                  </a:solidFill>
                  <a:latin typeface="Lato 1 Heavy"/>
                </a:rPr>
                <a:t>Train-Test Split</a:t>
              </a:r>
            </a:p>
          </p:txBody>
        </p:sp>
        <p:sp>
          <p:nvSpPr>
            <p:cNvPr name="TextBox 19" id="19"/>
            <p:cNvSpPr txBox="true"/>
            <p:nvPr/>
          </p:nvSpPr>
          <p:spPr>
            <a:xfrm rot="0">
              <a:off x="0" y="1158763"/>
              <a:ext cx="5213412" cy="2780224"/>
            </a:xfrm>
            <a:prstGeom prst="rect">
              <a:avLst/>
            </a:prstGeom>
          </p:spPr>
          <p:txBody>
            <a:bodyPr anchor="t" rtlCol="false" tIns="0" lIns="0" bIns="0" rIns="0">
              <a:spAutoFit/>
            </a:bodyPr>
            <a:lstStyle/>
            <a:p>
              <a:pPr algn="ctr">
                <a:lnSpc>
                  <a:spcPts val="4174"/>
                </a:lnSpc>
              </a:pPr>
              <a:r>
                <a:rPr lang="en-US" sz="3211">
                  <a:solidFill>
                    <a:srgbClr val="000000"/>
                  </a:solidFill>
                  <a:latin typeface="Lato 2"/>
                </a:rPr>
                <a:t>The images are split into train-test set with 90% train-set and 10% test-set.</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2275893" y="-1890762"/>
            <a:ext cx="16327367" cy="14388492"/>
          </a:xfrm>
          <a:custGeom>
            <a:avLst/>
            <a:gdLst/>
            <a:ahLst/>
            <a:cxnLst/>
            <a:rect r="r" b="b" t="t" l="l"/>
            <a:pathLst>
              <a:path h="14388492" w="16327367">
                <a:moveTo>
                  <a:pt x="0" y="0"/>
                </a:moveTo>
                <a:lnTo>
                  <a:pt x="16327368" y="0"/>
                </a:lnTo>
                <a:lnTo>
                  <a:pt x="16327368" y="14388493"/>
                </a:lnTo>
                <a:lnTo>
                  <a:pt x="0" y="14388493"/>
                </a:lnTo>
                <a:lnTo>
                  <a:pt x="0" y="0"/>
                </a:lnTo>
                <a:close/>
              </a:path>
            </a:pathLst>
          </a:custGeom>
          <a:blipFill>
            <a:blip r:embed="rId2"/>
            <a:stretch>
              <a:fillRect l="0" t="0" r="0" b="0"/>
            </a:stretch>
          </a:blipFill>
        </p:spPr>
      </p:sp>
      <p:sp>
        <p:nvSpPr>
          <p:cNvPr name="TextBox 3" id="3"/>
          <p:cNvSpPr txBox="true"/>
          <p:nvPr/>
        </p:nvSpPr>
        <p:spPr>
          <a:xfrm rot="0">
            <a:off x="8178408" y="2525988"/>
            <a:ext cx="9585036" cy="4521771"/>
          </a:xfrm>
          <a:prstGeom prst="rect">
            <a:avLst/>
          </a:prstGeom>
        </p:spPr>
        <p:txBody>
          <a:bodyPr anchor="t" rtlCol="false" tIns="0" lIns="0" bIns="0" rIns="0">
            <a:spAutoFit/>
          </a:bodyPr>
          <a:lstStyle/>
          <a:p>
            <a:pPr marL="669294" indent="-334647" lvl="1">
              <a:lnSpc>
                <a:spcPts val="4061"/>
              </a:lnSpc>
              <a:buFont typeface="Arial"/>
              <a:buChar char="•"/>
            </a:pPr>
            <a:r>
              <a:rPr lang="en-US" sz="3100">
                <a:solidFill>
                  <a:srgbClr val="000000"/>
                </a:solidFill>
                <a:latin typeface="Lato 1 Bold"/>
              </a:rPr>
              <a:t>PCA is a potent technique for reducing the dimensionality of the data while preserving vital information. </a:t>
            </a:r>
          </a:p>
          <a:p>
            <a:pPr marL="669294" indent="-334647" lvl="1">
              <a:lnSpc>
                <a:spcPts val="4061"/>
              </a:lnSpc>
              <a:buFont typeface="Arial"/>
              <a:buChar char="•"/>
            </a:pPr>
            <a:r>
              <a:rPr lang="en-US" sz="3100">
                <a:solidFill>
                  <a:srgbClr val="000000"/>
                </a:solidFill>
                <a:latin typeface="Lato 1 Bold"/>
              </a:rPr>
              <a:t>The data is projected along axes which capture the maximum variance of the data, as it is important for classification problems such as ours.</a:t>
            </a:r>
          </a:p>
          <a:p>
            <a:pPr marL="669294" indent="-334647" lvl="1">
              <a:lnSpc>
                <a:spcPts val="4061"/>
              </a:lnSpc>
              <a:buFont typeface="Arial"/>
              <a:buChar char="•"/>
            </a:pPr>
            <a:r>
              <a:rPr lang="en-US" sz="3100">
                <a:solidFill>
                  <a:srgbClr val="000000"/>
                </a:solidFill>
                <a:latin typeface="Lato 1 Bold"/>
              </a:rPr>
              <a:t>The intra-class variance is maximized.</a:t>
            </a:r>
          </a:p>
          <a:p>
            <a:pPr algn="ctr">
              <a:lnSpc>
                <a:spcPts val="3720"/>
              </a:lnSpc>
            </a:pPr>
          </a:p>
          <a:p>
            <a:pPr algn="ctr">
              <a:lnSpc>
                <a:spcPts val="3480"/>
              </a:lnSpc>
              <a:spcBef>
                <a:spcPct val="0"/>
              </a:spcBef>
            </a:pPr>
          </a:p>
        </p:txBody>
      </p:sp>
      <p:sp>
        <p:nvSpPr>
          <p:cNvPr name="Freeform 4" id="4"/>
          <p:cNvSpPr/>
          <p:nvPr/>
        </p:nvSpPr>
        <p:spPr>
          <a:xfrm flipH="false" flipV="false" rot="0">
            <a:off x="224978" y="633154"/>
            <a:ext cx="7605297" cy="5741347"/>
          </a:xfrm>
          <a:custGeom>
            <a:avLst/>
            <a:gdLst/>
            <a:ahLst/>
            <a:cxnLst/>
            <a:rect r="r" b="b" t="t" l="l"/>
            <a:pathLst>
              <a:path h="5741347" w="7605297">
                <a:moveTo>
                  <a:pt x="0" y="0"/>
                </a:moveTo>
                <a:lnTo>
                  <a:pt x="7605297" y="0"/>
                </a:lnTo>
                <a:lnTo>
                  <a:pt x="7605297" y="5741346"/>
                </a:lnTo>
                <a:lnTo>
                  <a:pt x="0" y="5741346"/>
                </a:lnTo>
                <a:lnTo>
                  <a:pt x="0" y="0"/>
                </a:lnTo>
                <a:close/>
              </a:path>
            </a:pathLst>
          </a:custGeom>
          <a:blipFill>
            <a:blip r:embed="rId3"/>
            <a:stretch>
              <a:fillRect l="0" t="-412" r="0" b="-412"/>
            </a:stretch>
          </a:blipFill>
        </p:spPr>
      </p:sp>
      <p:sp>
        <p:nvSpPr>
          <p:cNvPr name="TextBox 5" id="5"/>
          <p:cNvSpPr txBox="true"/>
          <p:nvPr/>
        </p:nvSpPr>
        <p:spPr>
          <a:xfrm rot="0">
            <a:off x="6452386" y="812739"/>
            <a:ext cx="12691835" cy="1326047"/>
          </a:xfrm>
          <a:prstGeom prst="rect">
            <a:avLst/>
          </a:prstGeom>
        </p:spPr>
        <p:txBody>
          <a:bodyPr anchor="t" rtlCol="false" tIns="0" lIns="0" bIns="0" rIns="0">
            <a:spAutoFit/>
          </a:bodyPr>
          <a:lstStyle/>
          <a:p>
            <a:pPr algn="ctr">
              <a:lnSpc>
                <a:spcPts val="10604"/>
              </a:lnSpc>
            </a:pPr>
            <a:r>
              <a:rPr lang="en-US" sz="8156">
                <a:solidFill>
                  <a:srgbClr val="000000"/>
                </a:solidFill>
                <a:latin typeface="Lato 1 Bold Italics"/>
              </a:rPr>
              <a:t>PCA Projection</a:t>
            </a:r>
          </a:p>
        </p:txBody>
      </p:sp>
      <p:sp>
        <p:nvSpPr>
          <p:cNvPr name="TextBox 6" id="6"/>
          <p:cNvSpPr txBox="true"/>
          <p:nvPr/>
        </p:nvSpPr>
        <p:spPr>
          <a:xfrm rot="0">
            <a:off x="0" y="6572250"/>
            <a:ext cx="18083413" cy="3714750"/>
          </a:xfrm>
          <a:prstGeom prst="rect">
            <a:avLst/>
          </a:prstGeom>
        </p:spPr>
        <p:txBody>
          <a:bodyPr anchor="t" rtlCol="false" tIns="0" lIns="0" bIns="0" rIns="0">
            <a:spAutoFit/>
          </a:bodyPr>
          <a:lstStyle/>
          <a:p>
            <a:pPr algn="ctr">
              <a:lnSpc>
                <a:spcPts val="4200"/>
              </a:lnSpc>
            </a:pPr>
            <a:r>
              <a:rPr lang="en-US" sz="3000">
                <a:solidFill>
                  <a:srgbClr val="000000"/>
                </a:solidFill>
                <a:latin typeface="DM Serif Display"/>
              </a:rPr>
              <a:t>It involves the following steps:</a:t>
            </a:r>
          </a:p>
          <a:p>
            <a:pPr algn="ctr" marL="647702" indent="-323851" lvl="1">
              <a:lnSpc>
                <a:spcPts val="4200"/>
              </a:lnSpc>
              <a:buFont typeface="Arial"/>
              <a:buChar char="•"/>
            </a:pPr>
            <a:r>
              <a:rPr lang="en-US" sz="3000">
                <a:solidFill>
                  <a:srgbClr val="000000"/>
                </a:solidFill>
                <a:latin typeface="DM Serif Display"/>
              </a:rPr>
              <a:t>Flattening the images an</a:t>
            </a:r>
            <a:r>
              <a:rPr lang="en-US" sz="3000">
                <a:solidFill>
                  <a:srgbClr val="000000"/>
                </a:solidFill>
                <a:latin typeface="DM Serif Display"/>
              </a:rPr>
              <a:t>d centering around mean. (Normalizing the data)</a:t>
            </a:r>
          </a:p>
          <a:p>
            <a:pPr algn="ctr" marL="647702" indent="-323851" lvl="1">
              <a:lnSpc>
                <a:spcPts val="4200"/>
              </a:lnSpc>
              <a:buFont typeface="Arial"/>
              <a:buChar char="•"/>
            </a:pPr>
            <a:r>
              <a:rPr lang="en-US" sz="3000">
                <a:solidFill>
                  <a:srgbClr val="000000"/>
                </a:solidFill>
                <a:latin typeface="DM Serif Display"/>
              </a:rPr>
              <a:t>Computing covariance matrix and subsequently its eigen values and eigen vectors. The eigen vectors corresponding to higher eigen values are the desired axes for projection. </a:t>
            </a:r>
          </a:p>
          <a:p>
            <a:pPr algn="ctr" marL="647702" indent="-323851" lvl="1">
              <a:lnSpc>
                <a:spcPts val="4200"/>
              </a:lnSpc>
              <a:buFont typeface="Arial"/>
              <a:buChar char="•"/>
            </a:pPr>
            <a:r>
              <a:rPr lang="en-US" sz="3000">
                <a:solidFill>
                  <a:srgbClr val="000000"/>
                </a:solidFill>
                <a:latin typeface="DM Serif Display"/>
              </a:rPr>
              <a:t>Finally, we choose the number of axes (Eigen vecs are sorted according to eigen vals, top k ones are taken) which we want to project our data on, and transform our data. (Simple matrix multiplication!!!) </a:t>
            </a:r>
          </a:p>
          <a:p>
            <a:pPr algn="ctr">
              <a:lnSpc>
                <a:spcPts val="42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541660" y="-2054152"/>
            <a:ext cx="18946003" cy="16696166"/>
          </a:xfrm>
          <a:custGeom>
            <a:avLst/>
            <a:gdLst/>
            <a:ahLst/>
            <a:cxnLst/>
            <a:rect r="r" b="b" t="t" l="l"/>
            <a:pathLst>
              <a:path h="16696166" w="18946003">
                <a:moveTo>
                  <a:pt x="0" y="0"/>
                </a:moveTo>
                <a:lnTo>
                  <a:pt x="18946003" y="0"/>
                </a:lnTo>
                <a:lnTo>
                  <a:pt x="18946003" y="16696165"/>
                </a:lnTo>
                <a:lnTo>
                  <a:pt x="0" y="16696165"/>
                </a:lnTo>
                <a:lnTo>
                  <a:pt x="0" y="0"/>
                </a:lnTo>
                <a:close/>
              </a:path>
            </a:pathLst>
          </a:custGeom>
          <a:blipFill>
            <a:blip r:embed="rId2"/>
            <a:stretch>
              <a:fillRect l="-1136" t="0" r="-1136" b="0"/>
            </a:stretch>
          </a:blipFill>
        </p:spPr>
      </p:sp>
      <p:sp>
        <p:nvSpPr>
          <p:cNvPr name="Freeform 3" id="3"/>
          <p:cNvSpPr/>
          <p:nvPr/>
        </p:nvSpPr>
        <p:spPr>
          <a:xfrm flipH="false" flipV="false" rot="0">
            <a:off x="13288566" y="4541270"/>
            <a:ext cx="4264193" cy="1032205"/>
          </a:xfrm>
          <a:custGeom>
            <a:avLst/>
            <a:gdLst/>
            <a:ahLst/>
            <a:cxnLst/>
            <a:rect r="r" b="b" t="t" l="l"/>
            <a:pathLst>
              <a:path h="1032205" w="4264193">
                <a:moveTo>
                  <a:pt x="0" y="0"/>
                </a:moveTo>
                <a:lnTo>
                  <a:pt x="4264193" y="0"/>
                </a:lnTo>
                <a:lnTo>
                  <a:pt x="4264193" y="1032206"/>
                </a:lnTo>
                <a:lnTo>
                  <a:pt x="0" y="1032206"/>
                </a:lnTo>
                <a:lnTo>
                  <a:pt x="0" y="0"/>
                </a:lnTo>
                <a:close/>
              </a:path>
            </a:pathLst>
          </a:custGeom>
          <a:blipFill>
            <a:blip r:embed="rId3"/>
            <a:stretch>
              <a:fillRect l="0" t="0" r="0" b="0"/>
            </a:stretch>
          </a:blipFill>
        </p:spPr>
      </p:sp>
      <p:sp>
        <p:nvSpPr>
          <p:cNvPr name="Freeform 4" id="4"/>
          <p:cNvSpPr/>
          <p:nvPr/>
        </p:nvSpPr>
        <p:spPr>
          <a:xfrm flipH="false" flipV="false" rot="0">
            <a:off x="13137164" y="5733678"/>
            <a:ext cx="4591050" cy="1085850"/>
          </a:xfrm>
          <a:custGeom>
            <a:avLst/>
            <a:gdLst/>
            <a:ahLst/>
            <a:cxnLst/>
            <a:rect r="r" b="b" t="t" l="l"/>
            <a:pathLst>
              <a:path h="1085850" w="4591050">
                <a:moveTo>
                  <a:pt x="0" y="0"/>
                </a:moveTo>
                <a:lnTo>
                  <a:pt x="4591051" y="0"/>
                </a:lnTo>
                <a:lnTo>
                  <a:pt x="4591051" y="1085850"/>
                </a:lnTo>
                <a:lnTo>
                  <a:pt x="0" y="1085850"/>
                </a:lnTo>
                <a:lnTo>
                  <a:pt x="0" y="0"/>
                </a:lnTo>
                <a:close/>
              </a:path>
            </a:pathLst>
          </a:custGeom>
          <a:blipFill>
            <a:blip r:embed="rId4"/>
            <a:stretch>
              <a:fillRect l="0" t="0" r="0" b="0"/>
            </a:stretch>
          </a:blipFill>
        </p:spPr>
      </p:sp>
      <p:sp>
        <p:nvSpPr>
          <p:cNvPr name="Freeform 5" id="5"/>
          <p:cNvSpPr/>
          <p:nvPr/>
        </p:nvSpPr>
        <p:spPr>
          <a:xfrm flipH="false" flipV="false" rot="0">
            <a:off x="13137164" y="6979731"/>
            <a:ext cx="4566996" cy="1473225"/>
          </a:xfrm>
          <a:custGeom>
            <a:avLst/>
            <a:gdLst/>
            <a:ahLst/>
            <a:cxnLst/>
            <a:rect r="r" b="b" t="t" l="l"/>
            <a:pathLst>
              <a:path h="1473225" w="4566996">
                <a:moveTo>
                  <a:pt x="0" y="0"/>
                </a:moveTo>
                <a:lnTo>
                  <a:pt x="4566996" y="0"/>
                </a:lnTo>
                <a:lnTo>
                  <a:pt x="4566996" y="1473224"/>
                </a:lnTo>
                <a:lnTo>
                  <a:pt x="0" y="1473224"/>
                </a:lnTo>
                <a:lnTo>
                  <a:pt x="0" y="0"/>
                </a:lnTo>
                <a:close/>
              </a:path>
            </a:pathLst>
          </a:custGeom>
          <a:blipFill>
            <a:blip r:embed="rId5"/>
            <a:stretch>
              <a:fillRect l="0" t="0" r="0" b="0"/>
            </a:stretch>
          </a:blipFill>
        </p:spPr>
      </p:sp>
      <p:sp>
        <p:nvSpPr>
          <p:cNvPr name="TextBox 6" id="6"/>
          <p:cNvSpPr txBox="true"/>
          <p:nvPr/>
        </p:nvSpPr>
        <p:spPr>
          <a:xfrm rot="0">
            <a:off x="659127" y="1899369"/>
            <a:ext cx="17280299" cy="2464371"/>
          </a:xfrm>
          <a:prstGeom prst="rect">
            <a:avLst/>
          </a:prstGeom>
        </p:spPr>
        <p:txBody>
          <a:bodyPr anchor="t" rtlCol="false" tIns="0" lIns="0" bIns="0" rIns="0">
            <a:spAutoFit/>
          </a:bodyPr>
          <a:lstStyle/>
          <a:p>
            <a:pPr>
              <a:lnSpc>
                <a:spcPts val="4061"/>
              </a:lnSpc>
            </a:pPr>
            <a:r>
              <a:rPr lang="en-US" sz="3100">
                <a:solidFill>
                  <a:srgbClr val="000000"/>
                </a:solidFill>
                <a:latin typeface="Lato 1 Bold"/>
                <a:hlinkClick r:id="rId6" tooltip="https://machinelearningmastery.com/linear-discriminant-analysis-for-machine-learning/"/>
              </a:rPr>
              <a:t>Linear Discriminant Analysis</a:t>
            </a:r>
            <a:r>
              <a:rPr lang="en-US" sz="3100">
                <a:solidFill>
                  <a:srgbClr val="000000"/>
                </a:solidFill>
                <a:latin typeface="Lato 1 Bold"/>
              </a:rPr>
              <a:t>, or LDA for short, is a predictive modeling algorithm for multi-class classification which also reduces dimensionality of data, providing a projection of a training dataset that best separates the examples by their assigned class, i.e. maximizes intra-class variance.</a:t>
            </a:r>
          </a:p>
          <a:p>
            <a:pPr algn="ctr">
              <a:lnSpc>
                <a:spcPts val="3720"/>
              </a:lnSpc>
            </a:pPr>
          </a:p>
          <a:p>
            <a:pPr algn="ctr">
              <a:lnSpc>
                <a:spcPts val="3480"/>
              </a:lnSpc>
              <a:spcBef>
                <a:spcPct val="0"/>
              </a:spcBef>
            </a:pPr>
          </a:p>
        </p:txBody>
      </p:sp>
      <p:sp>
        <p:nvSpPr>
          <p:cNvPr name="TextBox 7" id="7"/>
          <p:cNvSpPr txBox="true"/>
          <p:nvPr/>
        </p:nvSpPr>
        <p:spPr>
          <a:xfrm rot="0">
            <a:off x="2692746" y="211461"/>
            <a:ext cx="12691835" cy="1326047"/>
          </a:xfrm>
          <a:prstGeom prst="rect">
            <a:avLst/>
          </a:prstGeom>
        </p:spPr>
        <p:txBody>
          <a:bodyPr anchor="t" rtlCol="false" tIns="0" lIns="0" bIns="0" rIns="0">
            <a:spAutoFit/>
          </a:bodyPr>
          <a:lstStyle/>
          <a:p>
            <a:pPr algn="ctr">
              <a:lnSpc>
                <a:spcPts val="10604"/>
              </a:lnSpc>
            </a:pPr>
            <a:r>
              <a:rPr lang="en-US" sz="8156">
                <a:solidFill>
                  <a:srgbClr val="000000"/>
                </a:solidFill>
                <a:latin typeface="Lato 1 Bold Italics"/>
              </a:rPr>
              <a:t>Fischer’s LDA</a:t>
            </a:r>
          </a:p>
        </p:txBody>
      </p:sp>
      <p:sp>
        <p:nvSpPr>
          <p:cNvPr name="TextBox 8" id="8"/>
          <p:cNvSpPr txBox="true"/>
          <p:nvPr/>
        </p:nvSpPr>
        <p:spPr>
          <a:xfrm rot="0">
            <a:off x="0" y="3858895"/>
            <a:ext cx="12707927" cy="5399405"/>
          </a:xfrm>
          <a:prstGeom prst="rect">
            <a:avLst/>
          </a:prstGeom>
        </p:spPr>
        <p:txBody>
          <a:bodyPr anchor="t" rtlCol="false" tIns="0" lIns="0" bIns="0" rIns="0">
            <a:spAutoFit/>
          </a:bodyPr>
          <a:lstStyle/>
          <a:p>
            <a:pPr algn="ctr">
              <a:lnSpc>
                <a:spcPts val="4340"/>
              </a:lnSpc>
            </a:pPr>
            <a:r>
              <a:rPr lang="en-US" sz="3100">
                <a:solidFill>
                  <a:srgbClr val="000000"/>
                </a:solidFill>
                <a:latin typeface="DM Serif Display"/>
              </a:rPr>
              <a:t>How does LDA work:</a:t>
            </a:r>
          </a:p>
          <a:p>
            <a:pPr algn="ctr" marL="669291" indent="-334646" lvl="1">
              <a:lnSpc>
                <a:spcPts val="4340"/>
              </a:lnSpc>
              <a:buFont typeface="Arial"/>
              <a:buChar char="•"/>
            </a:pPr>
            <a:r>
              <a:rPr lang="en-US" sz="3100">
                <a:solidFill>
                  <a:srgbClr val="000000"/>
                </a:solidFill>
                <a:latin typeface="DM Serif Display"/>
              </a:rPr>
              <a:t>Separability between classes, distance between the mean of different classes, is calculated: Between-class variance.</a:t>
            </a:r>
          </a:p>
          <a:p>
            <a:pPr algn="ctr" marL="669291" indent="-334646" lvl="1">
              <a:lnSpc>
                <a:spcPts val="4340"/>
              </a:lnSpc>
              <a:buFont typeface="Arial"/>
              <a:buChar char="•"/>
            </a:pPr>
            <a:r>
              <a:rPr lang="en-US" sz="3100">
                <a:solidFill>
                  <a:srgbClr val="000000"/>
                </a:solidFill>
                <a:latin typeface="DM Serif Display"/>
              </a:rPr>
              <a:t>Calculates the distance between the mean and sample of each class: Within-class variance.</a:t>
            </a:r>
          </a:p>
          <a:p>
            <a:pPr algn="ctr" marL="669291" indent="-334646" lvl="1">
              <a:lnSpc>
                <a:spcPts val="4340"/>
              </a:lnSpc>
              <a:buFont typeface="Arial"/>
              <a:buChar char="•"/>
            </a:pPr>
            <a:r>
              <a:rPr lang="en-US" sz="3100">
                <a:solidFill>
                  <a:srgbClr val="000000"/>
                </a:solidFill>
                <a:latin typeface="DM Serif Display"/>
              </a:rPr>
              <a:t>Constructs the lower-dimensional space which maximizes the between-class variance and minimizes the within-class variance. P is considered as the lower-dimensional space projection, also called Fisher’s criterion.</a:t>
            </a:r>
          </a:p>
          <a:p>
            <a:pPr algn="ctr">
              <a:lnSpc>
                <a:spcPts val="4200"/>
              </a:lnSpc>
            </a:pPr>
          </a:p>
        </p:txBody>
      </p:sp>
      <p:sp>
        <p:nvSpPr>
          <p:cNvPr name="TextBox 9" id="9"/>
          <p:cNvSpPr txBox="true"/>
          <p:nvPr/>
        </p:nvSpPr>
        <p:spPr>
          <a:xfrm rot="0">
            <a:off x="4475385" y="9191625"/>
            <a:ext cx="964778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This was the dimensionality reduction aspect!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541660" y="-2054152"/>
            <a:ext cx="18946003" cy="16696166"/>
          </a:xfrm>
          <a:custGeom>
            <a:avLst/>
            <a:gdLst/>
            <a:ahLst/>
            <a:cxnLst/>
            <a:rect r="r" b="b" t="t" l="l"/>
            <a:pathLst>
              <a:path h="16696166" w="18946003">
                <a:moveTo>
                  <a:pt x="0" y="0"/>
                </a:moveTo>
                <a:lnTo>
                  <a:pt x="18946003" y="0"/>
                </a:lnTo>
                <a:lnTo>
                  <a:pt x="18946003" y="16696165"/>
                </a:lnTo>
                <a:lnTo>
                  <a:pt x="0" y="16696165"/>
                </a:lnTo>
                <a:lnTo>
                  <a:pt x="0" y="0"/>
                </a:lnTo>
                <a:close/>
              </a:path>
            </a:pathLst>
          </a:custGeom>
          <a:blipFill>
            <a:blip r:embed="rId2"/>
            <a:stretch>
              <a:fillRect l="0" t="-7674" r="0" b="-7674"/>
            </a:stretch>
          </a:blipFill>
        </p:spPr>
      </p:sp>
      <p:sp>
        <p:nvSpPr>
          <p:cNvPr name="Freeform 3" id="3"/>
          <p:cNvSpPr/>
          <p:nvPr/>
        </p:nvSpPr>
        <p:spPr>
          <a:xfrm flipH="false" flipV="false" rot="0">
            <a:off x="2845876" y="4502164"/>
            <a:ext cx="5086386" cy="4479273"/>
          </a:xfrm>
          <a:custGeom>
            <a:avLst/>
            <a:gdLst/>
            <a:ahLst/>
            <a:cxnLst/>
            <a:rect r="r" b="b" t="t" l="l"/>
            <a:pathLst>
              <a:path h="4479273" w="5086386">
                <a:moveTo>
                  <a:pt x="0" y="0"/>
                </a:moveTo>
                <a:lnTo>
                  <a:pt x="5086386" y="0"/>
                </a:lnTo>
                <a:lnTo>
                  <a:pt x="5086386" y="4479273"/>
                </a:lnTo>
                <a:lnTo>
                  <a:pt x="0" y="4479273"/>
                </a:lnTo>
                <a:lnTo>
                  <a:pt x="0" y="0"/>
                </a:lnTo>
                <a:close/>
              </a:path>
            </a:pathLst>
          </a:custGeom>
          <a:blipFill>
            <a:blip r:embed="rId3"/>
            <a:stretch>
              <a:fillRect l="-92700" t="0" r="0" b="0"/>
            </a:stretch>
          </a:blipFill>
        </p:spPr>
      </p:sp>
      <p:sp>
        <p:nvSpPr>
          <p:cNvPr name="Freeform 4" id="4"/>
          <p:cNvSpPr/>
          <p:nvPr/>
        </p:nvSpPr>
        <p:spPr>
          <a:xfrm flipH="false" flipV="false" rot="0">
            <a:off x="9522022" y="4502164"/>
            <a:ext cx="6375857" cy="4479273"/>
          </a:xfrm>
          <a:custGeom>
            <a:avLst/>
            <a:gdLst/>
            <a:ahLst/>
            <a:cxnLst/>
            <a:rect r="r" b="b" t="t" l="l"/>
            <a:pathLst>
              <a:path h="4479273" w="6375857">
                <a:moveTo>
                  <a:pt x="0" y="0"/>
                </a:moveTo>
                <a:lnTo>
                  <a:pt x="6375857" y="0"/>
                </a:lnTo>
                <a:lnTo>
                  <a:pt x="6375857" y="4479273"/>
                </a:lnTo>
                <a:lnTo>
                  <a:pt x="0" y="4479273"/>
                </a:lnTo>
                <a:lnTo>
                  <a:pt x="0" y="0"/>
                </a:lnTo>
                <a:close/>
              </a:path>
            </a:pathLst>
          </a:custGeom>
          <a:blipFill>
            <a:blip r:embed="rId4"/>
            <a:stretch>
              <a:fillRect l="0" t="-379" r="0" b="-379"/>
            </a:stretch>
          </a:blipFill>
        </p:spPr>
      </p:sp>
      <p:sp>
        <p:nvSpPr>
          <p:cNvPr name="TextBox 5" id="5"/>
          <p:cNvSpPr txBox="true"/>
          <p:nvPr/>
        </p:nvSpPr>
        <p:spPr>
          <a:xfrm rot="0">
            <a:off x="431857" y="1660536"/>
            <a:ext cx="17856143" cy="3432259"/>
          </a:xfrm>
          <a:prstGeom prst="rect">
            <a:avLst/>
          </a:prstGeom>
        </p:spPr>
        <p:txBody>
          <a:bodyPr anchor="t" rtlCol="false" tIns="0" lIns="0" bIns="0" rIns="0">
            <a:spAutoFit/>
          </a:bodyPr>
          <a:lstStyle/>
          <a:p>
            <a:pPr marL="685882" indent="-342941" lvl="1">
              <a:lnSpc>
                <a:spcPts val="4638"/>
              </a:lnSpc>
              <a:buFont typeface="Arial"/>
              <a:buChar char="•"/>
            </a:pPr>
            <a:r>
              <a:rPr lang="en-US" sz="3176">
                <a:solidFill>
                  <a:srgbClr val="000000"/>
                </a:solidFill>
                <a:latin typeface="Lato 1 Bold"/>
                <a:hlinkClick r:id="rId5" tooltip="https://machinelearningmastery.com/linear-discriminant-analysis-for-machine-learning/"/>
              </a:rPr>
              <a:t>The LDA model estimates the mean and variance from data for each class.</a:t>
            </a:r>
            <a:r>
              <a:rPr lang="en-US" sz="3176">
                <a:solidFill>
                  <a:srgbClr val="000000"/>
                </a:solidFill>
                <a:latin typeface="Lato 1"/>
              </a:rPr>
              <a:t> </a:t>
            </a:r>
          </a:p>
          <a:p>
            <a:pPr marL="685882" indent="-342941" lvl="1">
              <a:lnSpc>
                <a:spcPts val="4638"/>
              </a:lnSpc>
              <a:buFont typeface="Arial"/>
              <a:buChar char="•"/>
            </a:pPr>
            <a:r>
              <a:rPr lang="en-US" sz="3176">
                <a:solidFill>
                  <a:srgbClr val="000000"/>
                </a:solidFill>
                <a:latin typeface="Lato 1 Bold"/>
              </a:rPr>
              <a:t>Makes predictions based upon the probability that a new input dataset belongs to each class, using Bayes’ Theorem. </a:t>
            </a:r>
          </a:p>
          <a:p>
            <a:pPr marL="685882" indent="-342941" lvl="1">
              <a:lnSpc>
                <a:spcPts val="4638"/>
              </a:lnSpc>
              <a:buFont typeface="Arial"/>
              <a:buChar char="•"/>
            </a:pPr>
            <a:r>
              <a:rPr lang="en-US" sz="3176">
                <a:solidFill>
                  <a:srgbClr val="000000"/>
                </a:solidFill>
                <a:latin typeface="Lato 1 Bold"/>
              </a:rPr>
              <a:t>Highest probability class is considered the output predicted label.</a:t>
            </a:r>
          </a:p>
          <a:p>
            <a:pPr algn="ctr">
              <a:lnSpc>
                <a:spcPts val="4638"/>
              </a:lnSpc>
            </a:pPr>
          </a:p>
          <a:p>
            <a:pPr algn="ctr">
              <a:lnSpc>
                <a:spcPts val="4338"/>
              </a:lnSpc>
            </a:pPr>
          </a:p>
        </p:txBody>
      </p:sp>
      <p:sp>
        <p:nvSpPr>
          <p:cNvPr name="TextBox 6" id="6"/>
          <p:cNvSpPr txBox="true"/>
          <p:nvPr/>
        </p:nvSpPr>
        <p:spPr>
          <a:xfrm rot="0">
            <a:off x="2390121" y="211461"/>
            <a:ext cx="13507757" cy="1326047"/>
          </a:xfrm>
          <a:prstGeom prst="rect">
            <a:avLst/>
          </a:prstGeom>
        </p:spPr>
        <p:txBody>
          <a:bodyPr anchor="t" rtlCol="false" tIns="0" lIns="0" bIns="0" rIns="0">
            <a:spAutoFit/>
          </a:bodyPr>
          <a:lstStyle/>
          <a:p>
            <a:pPr algn="ctr">
              <a:lnSpc>
                <a:spcPts val="10604"/>
              </a:lnSpc>
            </a:pPr>
            <a:r>
              <a:rPr lang="en-US" sz="8156">
                <a:solidFill>
                  <a:srgbClr val="000000"/>
                </a:solidFill>
                <a:latin typeface="Lato 1 Bold Italics"/>
              </a:rPr>
              <a:t>Label Prediction (Recognition!)</a:t>
            </a:r>
          </a:p>
        </p:txBody>
      </p:sp>
      <p:sp>
        <p:nvSpPr>
          <p:cNvPr name="TextBox 7" id="7"/>
          <p:cNvSpPr txBox="true"/>
          <p:nvPr/>
        </p:nvSpPr>
        <p:spPr>
          <a:xfrm rot="0">
            <a:off x="3996237" y="9527593"/>
            <a:ext cx="1072738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This was the predictive modeling algorithm aspect!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1561108" y="-1712527"/>
            <a:ext cx="16327367" cy="14388492"/>
          </a:xfrm>
          <a:custGeom>
            <a:avLst/>
            <a:gdLst/>
            <a:ahLst/>
            <a:cxnLst/>
            <a:rect r="r" b="b" t="t" l="l"/>
            <a:pathLst>
              <a:path h="14388492" w="16327367">
                <a:moveTo>
                  <a:pt x="0" y="0"/>
                </a:moveTo>
                <a:lnTo>
                  <a:pt x="16327368" y="0"/>
                </a:lnTo>
                <a:lnTo>
                  <a:pt x="16327368" y="14388492"/>
                </a:lnTo>
                <a:lnTo>
                  <a:pt x="0" y="14388492"/>
                </a:lnTo>
                <a:lnTo>
                  <a:pt x="0" y="0"/>
                </a:lnTo>
                <a:close/>
              </a:path>
            </a:pathLst>
          </a:custGeom>
          <a:blipFill>
            <a:blip r:embed="rId2"/>
            <a:stretch>
              <a:fillRect l="0" t="-6690" r="0" b="-6690"/>
            </a:stretch>
          </a:blipFill>
        </p:spPr>
      </p:sp>
      <p:sp>
        <p:nvSpPr>
          <p:cNvPr name="TextBox 3" id="3"/>
          <p:cNvSpPr txBox="true"/>
          <p:nvPr/>
        </p:nvSpPr>
        <p:spPr>
          <a:xfrm rot="0">
            <a:off x="2965740" y="2434301"/>
            <a:ext cx="12631127" cy="5275523"/>
          </a:xfrm>
          <a:prstGeom prst="rect">
            <a:avLst/>
          </a:prstGeom>
        </p:spPr>
        <p:txBody>
          <a:bodyPr anchor="t" rtlCol="false" tIns="0" lIns="0" bIns="0" rIns="0">
            <a:spAutoFit/>
          </a:bodyPr>
          <a:lstStyle/>
          <a:p>
            <a:pPr algn="ctr">
              <a:lnSpc>
                <a:spcPts val="21088"/>
              </a:lnSpc>
              <a:spcBef>
                <a:spcPct val="0"/>
              </a:spcBef>
            </a:pPr>
            <a:r>
              <a:rPr lang="en-US" sz="16221">
                <a:solidFill>
                  <a:srgbClr val="000000"/>
                </a:solidFill>
                <a:latin typeface="DM Serif Display"/>
              </a:rPr>
              <a:t>Putting it all to test!!!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571407" y="-2549821"/>
            <a:ext cx="17460018" cy="15386641"/>
          </a:xfrm>
          <a:custGeom>
            <a:avLst/>
            <a:gdLst/>
            <a:ahLst/>
            <a:cxnLst/>
            <a:rect r="r" b="b" t="t" l="l"/>
            <a:pathLst>
              <a:path h="15386641" w="17460018">
                <a:moveTo>
                  <a:pt x="0" y="0"/>
                </a:moveTo>
                <a:lnTo>
                  <a:pt x="17460018" y="0"/>
                </a:lnTo>
                <a:lnTo>
                  <a:pt x="17460018" y="15386642"/>
                </a:lnTo>
                <a:lnTo>
                  <a:pt x="0" y="15386642"/>
                </a:lnTo>
                <a:lnTo>
                  <a:pt x="0" y="0"/>
                </a:lnTo>
                <a:close/>
              </a:path>
            </a:pathLst>
          </a:custGeom>
          <a:blipFill>
            <a:blip r:embed="rId2"/>
            <a:stretch>
              <a:fillRect l="0" t="-7674" r="0" b="-7674"/>
            </a:stretch>
          </a:blipFill>
        </p:spPr>
      </p:sp>
      <p:sp>
        <p:nvSpPr>
          <p:cNvPr name="Freeform 3" id="3"/>
          <p:cNvSpPr/>
          <p:nvPr/>
        </p:nvSpPr>
        <p:spPr>
          <a:xfrm flipH="false" flipV="false" rot="0">
            <a:off x="555994" y="2254155"/>
            <a:ext cx="9596578" cy="7197433"/>
          </a:xfrm>
          <a:custGeom>
            <a:avLst/>
            <a:gdLst/>
            <a:ahLst/>
            <a:cxnLst/>
            <a:rect r="r" b="b" t="t" l="l"/>
            <a:pathLst>
              <a:path h="7197433" w="9596578">
                <a:moveTo>
                  <a:pt x="0" y="0"/>
                </a:moveTo>
                <a:lnTo>
                  <a:pt x="9596578" y="0"/>
                </a:lnTo>
                <a:lnTo>
                  <a:pt x="9596578" y="7197434"/>
                </a:lnTo>
                <a:lnTo>
                  <a:pt x="0" y="7197434"/>
                </a:lnTo>
                <a:lnTo>
                  <a:pt x="0" y="0"/>
                </a:lnTo>
                <a:close/>
              </a:path>
            </a:pathLst>
          </a:custGeom>
          <a:blipFill>
            <a:blip r:embed="rId3"/>
            <a:stretch>
              <a:fillRect l="0" t="0" r="0" b="0"/>
            </a:stretch>
          </a:blipFill>
        </p:spPr>
      </p:sp>
      <p:sp>
        <p:nvSpPr>
          <p:cNvPr name="TextBox 4" id="4"/>
          <p:cNvSpPr txBox="true"/>
          <p:nvPr/>
        </p:nvSpPr>
        <p:spPr>
          <a:xfrm rot="0">
            <a:off x="218621" y="469054"/>
            <a:ext cx="17594783" cy="1508876"/>
          </a:xfrm>
          <a:prstGeom prst="rect">
            <a:avLst/>
          </a:prstGeom>
        </p:spPr>
        <p:txBody>
          <a:bodyPr anchor="t" rtlCol="false" tIns="0" lIns="0" bIns="0" rIns="0">
            <a:spAutoFit/>
          </a:bodyPr>
          <a:lstStyle/>
          <a:p>
            <a:pPr algn="ctr">
              <a:lnSpc>
                <a:spcPts val="12183"/>
              </a:lnSpc>
              <a:spcBef>
                <a:spcPct val="0"/>
              </a:spcBef>
            </a:pPr>
            <a:r>
              <a:rPr lang="en-US" sz="9371">
                <a:solidFill>
                  <a:srgbClr val="000000"/>
                </a:solidFill>
                <a:latin typeface="DM Serif Display"/>
              </a:rPr>
              <a:t>Accuracy vs Number of classes</a:t>
            </a:r>
          </a:p>
        </p:txBody>
      </p:sp>
      <p:sp>
        <p:nvSpPr>
          <p:cNvPr name="TextBox 5" id="5"/>
          <p:cNvSpPr txBox="true"/>
          <p:nvPr/>
        </p:nvSpPr>
        <p:spPr>
          <a:xfrm rot="0">
            <a:off x="11003272" y="4316658"/>
            <a:ext cx="6448010" cy="3423756"/>
          </a:xfrm>
          <a:prstGeom prst="rect">
            <a:avLst/>
          </a:prstGeom>
        </p:spPr>
        <p:txBody>
          <a:bodyPr anchor="t" rtlCol="false" tIns="0" lIns="0" bIns="0" rIns="0">
            <a:spAutoFit/>
          </a:bodyPr>
          <a:lstStyle/>
          <a:p>
            <a:pPr algn="ctr">
              <a:lnSpc>
                <a:spcPts val="3439"/>
              </a:lnSpc>
            </a:pPr>
            <a:r>
              <a:rPr lang="en-US" sz="2456">
                <a:solidFill>
                  <a:srgbClr val="000000"/>
                </a:solidFill>
                <a:latin typeface="Archivo Black"/>
              </a:rPr>
              <a:t>Plotted Accuracy vs Number of classes of data for the three cases:</a:t>
            </a:r>
          </a:p>
          <a:p>
            <a:pPr algn="ctr" marL="530350" indent="-265175" lvl="1">
              <a:lnSpc>
                <a:spcPts val="3439"/>
              </a:lnSpc>
              <a:buFont typeface="Arial"/>
              <a:buChar char="•"/>
            </a:pPr>
            <a:r>
              <a:rPr lang="en-US" sz="2456">
                <a:solidFill>
                  <a:srgbClr val="000000"/>
                </a:solidFill>
                <a:latin typeface="Archivo Black"/>
              </a:rPr>
              <a:t>No Occlusion removal</a:t>
            </a:r>
          </a:p>
          <a:p>
            <a:pPr algn="ctr" marL="530350" indent="-265175" lvl="1">
              <a:lnSpc>
                <a:spcPts val="3439"/>
              </a:lnSpc>
              <a:buFont typeface="Arial"/>
              <a:buChar char="•"/>
            </a:pPr>
            <a:r>
              <a:rPr lang="en-US" sz="2456">
                <a:solidFill>
                  <a:srgbClr val="000000"/>
                </a:solidFill>
                <a:latin typeface="Archivo Black"/>
              </a:rPr>
              <a:t>Occlusion removal through parabolic projection.</a:t>
            </a:r>
          </a:p>
          <a:p>
            <a:pPr algn="ctr" marL="530350" indent="-265175" lvl="1">
              <a:lnSpc>
                <a:spcPts val="3439"/>
              </a:lnSpc>
              <a:buFont typeface="Arial"/>
              <a:buChar char="•"/>
            </a:pPr>
            <a:r>
              <a:rPr lang="en-US" sz="2456">
                <a:solidFill>
                  <a:srgbClr val="000000"/>
                </a:solidFill>
                <a:latin typeface="Archivo Black"/>
              </a:rPr>
              <a:t>Histogram Equalized image (after occlusion removal)</a:t>
            </a:r>
          </a:p>
          <a:p>
            <a:pPr algn="ctr">
              <a:lnSpc>
                <a:spcPts val="343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570212">
            <a:off x="10838366" y="-2352239"/>
            <a:ext cx="10950410" cy="6761878"/>
          </a:xfrm>
          <a:custGeom>
            <a:avLst/>
            <a:gdLst/>
            <a:ahLst/>
            <a:cxnLst/>
            <a:rect r="r" b="b" t="t" l="l"/>
            <a:pathLst>
              <a:path h="6761878" w="10950410">
                <a:moveTo>
                  <a:pt x="0" y="0"/>
                </a:moveTo>
                <a:lnTo>
                  <a:pt x="10950410" y="0"/>
                </a:lnTo>
                <a:lnTo>
                  <a:pt x="10950410" y="6761878"/>
                </a:lnTo>
                <a:lnTo>
                  <a:pt x="0" y="6761878"/>
                </a:lnTo>
                <a:lnTo>
                  <a:pt x="0" y="0"/>
                </a:lnTo>
                <a:close/>
              </a:path>
            </a:pathLst>
          </a:custGeom>
          <a:blipFill>
            <a:blip r:embed="rId2"/>
            <a:stretch>
              <a:fillRect l="0" t="0" r="0" b="0"/>
            </a:stretch>
          </a:blipFill>
        </p:spPr>
      </p:sp>
      <p:grpSp>
        <p:nvGrpSpPr>
          <p:cNvPr name="Group 3" id="3"/>
          <p:cNvGrpSpPr/>
          <p:nvPr/>
        </p:nvGrpSpPr>
        <p:grpSpPr>
          <a:xfrm rot="0">
            <a:off x="1028700" y="1028700"/>
            <a:ext cx="16230600" cy="8229600"/>
            <a:chOff x="0" y="0"/>
            <a:chExt cx="8337402" cy="4227415"/>
          </a:xfrm>
        </p:grpSpPr>
        <p:sp>
          <p:nvSpPr>
            <p:cNvPr name="Freeform 4" id="4"/>
            <p:cNvSpPr/>
            <p:nvPr/>
          </p:nvSpPr>
          <p:spPr>
            <a:xfrm flipH="false" flipV="false" rot="0">
              <a:off x="0" y="0"/>
              <a:ext cx="8337402" cy="4227415"/>
            </a:xfrm>
            <a:custGeom>
              <a:avLst/>
              <a:gdLst/>
              <a:ahLst/>
              <a:cxnLst/>
              <a:rect r="r" b="b" t="t" l="l"/>
              <a:pathLst>
                <a:path h="4227415" w="8337402">
                  <a:moveTo>
                    <a:pt x="0" y="0"/>
                  </a:moveTo>
                  <a:lnTo>
                    <a:pt x="0" y="4227415"/>
                  </a:lnTo>
                  <a:lnTo>
                    <a:pt x="8337402" y="4227415"/>
                  </a:lnTo>
                  <a:lnTo>
                    <a:pt x="8337402" y="0"/>
                  </a:lnTo>
                  <a:lnTo>
                    <a:pt x="0" y="0"/>
                  </a:lnTo>
                  <a:close/>
                  <a:moveTo>
                    <a:pt x="8276441" y="4166455"/>
                  </a:moveTo>
                  <a:lnTo>
                    <a:pt x="59690" y="4166455"/>
                  </a:lnTo>
                  <a:lnTo>
                    <a:pt x="59690" y="59690"/>
                  </a:lnTo>
                  <a:lnTo>
                    <a:pt x="8276441" y="59690"/>
                  </a:lnTo>
                  <a:lnTo>
                    <a:pt x="8276441" y="4166455"/>
                  </a:lnTo>
                  <a:close/>
                </a:path>
              </a:pathLst>
            </a:custGeom>
            <a:solidFill>
              <a:srgbClr val="FFFFFF"/>
            </a:solidFill>
          </p:spPr>
        </p:sp>
      </p:grpSp>
      <p:grpSp>
        <p:nvGrpSpPr>
          <p:cNvPr name="Group 5" id="5"/>
          <p:cNvGrpSpPr>
            <a:grpSpLocks noChangeAspect="true"/>
          </p:cNvGrpSpPr>
          <p:nvPr/>
        </p:nvGrpSpPr>
        <p:grpSpPr>
          <a:xfrm rot="0">
            <a:off x="9584708" y="3741055"/>
            <a:ext cx="3364091" cy="336407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9523" t="0" r="-9523" b="0"/>
              </a:stretch>
            </a:blipFill>
          </p:spPr>
        </p:sp>
      </p:grpSp>
      <p:grpSp>
        <p:nvGrpSpPr>
          <p:cNvPr name="Group 7" id="7"/>
          <p:cNvGrpSpPr>
            <a:grpSpLocks noChangeAspect="true"/>
          </p:cNvGrpSpPr>
          <p:nvPr/>
        </p:nvGrpSpPr>
        <p:grpSpPr>
          <a:xfrm rot="0">
            <a:off x="13449971" y="3741056"/>
            <a:ext cx="3404480" cy="3404466"/>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14882" r="0" b="-14882"/>
              </a:stretch>
            </a:blipFill>
          </p:spPr>
        </p:sp>
      </p:grpSp>
      <p:grpSp>
        <p:nvGrpSpPr>
          <p:cNvPr name="Group 9" id="9"/>
          <p:cNvGrpSpPr>
            <a:grpSpLocks noChangeAspect="true"/>
          </p:cNvGrpSpPr>
          <p:nvPr/>
        </p:nvGrpSpPr>
        <p:grpSpPr>
          <a:xfrm rot="0">
            <a:off x="1404380" y="3818123"/>
            <a:ext cx="3327413" cy="3327399"/>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8156" r="0" b="-8156"/>
              </a:stretch>
            </a:blipFill>
          </p:spPr>
        </p:sp>
      </p:grpSp>
      <p:grpSp>
        <p:nvGrpSpPr>
          <p:cNvPr name="Group 11" id="11"/>
          <p:cNvGrpSpPr>
            <a:grpSpLocks noChangeAspect="true"/>
          </p:cNvGrpSpPr>
          <p:nvPr/>
        </p:nvGrpSpPr>
        <p:grpSpPr>
          <a:xfrm rot="0">
            <a:off x="5494660" y="3741056"/>
            <a:ext cx="3404480" cy="3404466"/>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2655" t="0" r="-12655" b="0"/>
              </a:stretch>
            </a:blipFill>
          </p:spPr>
        </p:sp>
      </p:grpSp>
      <p:sp>
        <p:nvSpPr>
          <p:cNvPr name="TextBox 13" id="13"/>
          <p:cNvSpPr txBox="true"/>
          <p:nvPr/>
        </p:nvSpPr>
        <p:spPr>
          <a:xfrm rot="0">
            <a:off x="2148250" y="2108794"/>
            <a:ext cx="13991501" cy="1095375"/>
          </a:xfrm>
          <a:prstGeom prst="rect">
            <a:avLst/>
          </a:prstGeom>
        </p:spPr>
        <p:txBody>
          <a:bodyPr anchor="t" rtlCol="false" tIns="0" lIns="0" bIns="0" rIns="0">
            <a:spAutoFit/>
          </a:bodyPr>
          <a:lstStyle/>
          <a:p>
            <a:pPr algn="ctr">
              <a:lnSpc>
                <a:spcPts val="8640"/>
              </a:lnSpc>
            </a:pPr>
            <a:r>
              <a:rPr lang="en-US" sz="7200">
                <a:solidFill>
                  <a:srgbClr val="000000"/>
                </a:solidFill>
                <a:latin typeface="Lato 1 Bold"/>
              </a:rPr>
              <a:t>Team: </a:t>
            </a:r>
            <a:r>
              <a:rPr lang="en-US" sz="7200">
                <a:solidFill>
                  <a:srgbClr val="FF3131"/>
                </a:solidFill>
                <a:latin typeface="Lato 1 Bold"/>
              </a:rPr>
              <a:t>V</a:t>
            </a:r>
            <a:r>
              <a:rPr lang="en-US" sz="7200">
                <a:solidFill>
                  <a:srgbClr val="000000"/>
                </a:solidFill>
                <a:latin typeface="Lato 1 Bold"/>
              </a:rPr>
              <a:t>isually </a:t>
            </a:r>
            <a:r>
              <a:rPr lang="en-US" sz="7200">
                <a:solidFill>
                  <a:srgbClr val="FF914D"/>
                </a:solidFill>
                <a:latin typeface="Lato 1 Bold"/>
              </a:rPr>
              <a:t>N</a:t>
            </a:r>
            <a:r>
              <a:rPr lang="en-US" sz="7200">
                <a:solidFill>
                  <a:srgbClr val="000000"/>
                </a:solidFill>
                <a:latin typeface="Lato 1 Bold"/>
              </a:rPr>
              <a:t>SFW</a:t>
            </a:r>
          </a:p>
        </p:txBody>
      </p:sp>
      <p:sp>
        <p:nvSpPr>
          <p:cNvPr name="TextBox 14" id="14"/>
          <p:cNvSpPr txBox="true"/>
          <p:nvPr/>
        </p:nvSpPr>
        <p:spPr>
          <a:xfrm rot="0">
            <a:off x="1786293" y="7401277"/>
            <a:ext cx="2698992" cy="459740"/>
          </a:xfrm>
          <a:prstGeom prst="rect">
            <a:avLst/>
          </a:prstGeom>
        </p:spPr>
        <p:txBody>
          <a:bodyPr anchor="t" rtlCol="false" tIns="0" lIns="0" bIns="0" rIns="0">
            <a:spAutoFit/>
          </a:bodyPr>
          <a:lstStyle/>
          <a:p>
            <a:pPr algn="ctr">
              <a:lnSpc>
                <a:spcPts val="3640"/>
              </a:lnSpc>
            </a:pPr>
            <a:r>
              <a:rPr lang="en-US" sz="2800">
                <a:solidFill>
                  <a:srgbClr val="000000"/>
                </a:solidFill>
                <a:latin typeface="Lato 1 Bold"/>
              </a:rPr>
              <a:t>Sarthak Bansal</a:t>
            </a:r>
          </a:p>
        </p:txBody>
      </p:sp>
      <p:sp>
        <p:nvSpPr>
          <p:cNvPr name="TextBox 15" id="15"/>
          <p:cNvSpPr txBox="true"/>
          <p:nvPr/>
        </p:nvSpPr>
        <p:spPr>
          <a:xfrm rot="0">
            <a:off x="5847404" y="7365463"/>
            <a:ext cx="2698992" cy="459740"/>
          </a:xfrm>
          <a:prstGeom prst="rect">
            <a:avLst/>
          </a:prstGeom>
        </p:spPr>
        <p:txBody>
          <a:bodyPr anchor="t" rtlCol="false" tIns="0" lIns="0" bIns="0" rIns="0">
            <a:spAutoFit/>
          </a:bodyPr>
          <a:lstStyle/>
          <a:p>
            <a:pPr algn="ctr">
              <a:lnSpc>
                <a:spcPts val="3640"/>
              </a:lnSpc>
            </a:pPr>
            <a:r>
              <a:rPr lang="en-US" sz="2800">
                <a:solidFill>
                  <a:srgbClr val="000000"/>
                </a:solidFill>
                <a:latin typeface="Lato 1 Heavy"/>
              </a:rPr>
              <a:t> </a:t>
            </a:r>
            <a:r>
              <a:rPr lang="en-US" sz="2800">
                <a:solidFill>
                  <a:srgbClr val="000000"/>
                </a:solidFill>
                <a:latin typeface="Lato 1 Heavy"/>
              </a:rPr>
              <a:t>Krishna Singh</a:t>
            </a:r>
          </a:p>
        </p:txBody>
      </p:sp>
      <p:sp>
        <p:nvSpPr>
          <p:cNvPr name="TextBox 16" id="16"/>
          <p:cNvSpPr txBox="true"/>
          <p:nvPr/>
        </p:nvSpPr>
        <p:spPr>
          <a:xfrm rot="0">
            <a:off x="9584708" y="7365463"/>
            <a:ext cx="3179694" cy="459740"/>
          </a:xfrm>
          <a:prstGeom prst="rect">
            <a:avLst/>
          </a:prstGeom>
        </p:spPr>
        <p:txBody>
          <a:bodyPr anchor="t" rtlCol="false" tIns="0" lIns="0" bIns="0" rIns="0">
            <a:spAutoFit/>
          </a:bodyPr>
          <a:lstStyle/>
          <a:p>
            <a:pPr algn="ctr">
              <a:lnSpc>
                <a:spcPts val="3640"/>
              </a:lnSpc>
            </a:pPr>
            <a:r>
              <a:rPr lang="en-US" sz="2800">
                <a:solidFill>
                  <a:srgbClr val="000000"/>
                </a:solidFill>
                <a:latin typeface="Lato 1 Heavy"/>
              </a:rPr>
              <a:t> </a:t>
            </a:r>
            <a:r>
              <a:rPr lang="en-US" sz="2800">
                <a:solidFill>
                  <a:srgbClr val="000000"/>
                </a:solidFill>
                <a:latin typeface="Lato 1 Heavy"/>
              </a:rPr>
              <a:t>Deeptansh Sharma</a:t>
            </a:r>
          </a:p>
        </p:txBody>
      </p:sp>
      <p:sp>
        <p:nvSpPr>
          <p:cNvPr name="TextBox 17" id="17"/>
          <p:cNvSpPr txBox="true"/>
          <p:nvPr/>
        </p:nvSpPr>
        <p:spPr>
          <a:xfrm rot="0">
            <a:off x="13802715" y="7365463"/>
            <a:ext cx="2698992" cy="459740"/>
          </a:xfrm>
          <a:prstGeom prst="rect">
            <a:avLst/>
          </a:prstGeom>
        </p:spPr>
        <p:txBody>
          <a:bodyPr anchor="t" rtlCol="false" tIns="0" lIns="0" bIns="0" rIns="0">
            <a:spAutoFit/>
          </a:bodyPr>
          <a:lstStyle/>
          <a:p>
            <a:pPr algn="ctr">
              <a:lnSpc>
                <a:spcPts val="3640"/>
              </a:lnSpc>
            </a:pPr>
            <a:r>
              <a:rPr lang="en-US" sz="2800">
                <a:solidFill>
                  <a:srgbClr val="000000"/>
                </a:solidFill>
                <a:latin typeface="Lato 1 Heavy"/>
              </a:rPr>
              <a:t> Narahari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468494" y="-2902837"/>
            <a:ext cx="17460018" cy="15386641"/>
          </a:xfrm>
          <a:custGeom>
            <a:avLst/>
            <a:gdLst/>
            <a:ahLst/>
            <a:cxnLst/>
            <a:rect r="r" b="b" t="t" l="l"/>
            <a:pathLst>
              <a:path h="15386641" w="17460018">
                <a:moveTo>
                  <a:pt x="0" y="0"/>
                </a:moveTo>
                <a:lnTo>
                  <a:pt x="17460018" y="0"/>
                </a:lnTo>
                <a:lnTo>
                  <a:pt x="17460018" y="15386641"/>
                </a:lnTo>
                <a:lnTo>
                  <a:pt x="0" y="15386641"/>
                </a:lnTo>
                <a:lnTo>
                  <a:pt x="0" y="0"/>
                </a:lnTo>
                <a:close/>
              </a:path>
            </a:pathLst>
          </a:custGeom>
          <a:blipFill>
            <a:blip r:embed="rId2"/>
            <a:stretch>
              <a:fillRect l="-8072" t="0" r="-8072" b="0"/>
            </a:stretch>
          </a:blipFill>
        </p:spPr>
      </p:sp>
      <p:sp>
        <p:nvSpPr>
          <p:cNvPr name="Freeform 3" id="3"/>
          <p:cNvSpPr/>
          <p:nvPr/>
        </p:nvSpPr>
        <p:spPr>
          <a:xfrm flipH="false" flipV="false" rot="0">
            <a:off x="490396" y="2654117"/>
            <a:ext cx="9906274" cy="6604183"/>
          </a:xfrm>
          <a:custGeom>
            <a:avLst/>
            <a:gdLst/>
            <a:ahLst/>
            <a:cxnLst/>
            <a:rect r="r" b="b" t="t" l="l"/>
            <a:pathLst>
              <a:path h="6604183" w="9906274">
                <a:moveTo>
                  <a:pt x="0" y="0"/>
                </a:moveTo>
                <a:lnTo>
                  <a:pt x="9906275" y="0"/>
                </a:lnTo>
                <a:lnTo>
                  <a:pt x="9906275" y="6604183"/>
                </a:lnTo>
                <a:lnTo>
                  <a:pt x="0" y="6604183"/>
                </a:lnTo>
                <a:lnTo>
                  <a:pt x="0" y="0"/>
                </a:lnTo>
                <a:close/>
              </a:path>
            </a:pathLst>
          </a:custGeom>
          <a:blipFill>
            <a:blip r:embed="rId3"/>
            <a:stretch>
              <a:fillRect l="0" t="0" r="0" b="0"/>
            </a:stretch>
          </a:blipFill>
        </p:spPr>
      </p:sp>
      <p:sp>
        <p:nvSpPr>
          <p:cNvPr name="TextBox 4" id="4"/>
          <p:cNvSpPr txBox="true"/>
          <p:nvPr/>
        </p:nvSpPr>
        <p:spPr>
          <a:xfrm rot="0">
            <a:off x="1706478" y="547188"/>
            <a:ext cx="14875044" cy="1508876"/>
          </a:xfrm>
          <a:prstGeom prst="rect">
            <a:avLst/>
          </a:prstGeom>
        </p:spPr>
        <p:txBody>
          <a:bodyPr anchor="t" rtlCol="false" tIns="0" lIns="0" bIns="0" rIns="0">
            <a:spAutoFit/>
          </a:bodyPr>
          <a:lstStyle/>
          <a:p>
            <a:pPr algn="ctr">
              <a:lnSpc>
                <a:spcPts val="12183"/>
              </a:lnSpc>
              <a:spcBef>
                <a:spcPct val="0"/>
              </a:spcBef>
            </a:pPr>
            <a:r>
              <a:rPr lang="en-US" sz="9371">
                <a:solidFill>
                  <a:srgbClr val="000000"/>
                </a:solidFill>
                <a:latin typeface="DM Serif Display"/>
              </a:rPr>
              <a:t>Accuracy vs PCA Features</a:t>
            </a:r>
          </a:p>
        </p:txBody>
      </p:sp>
      <p:sp>
        <p:nvSpPr>
          <p:cNvPr name="TextBox 5" id="5"/>
          <p:cNvSpPr txBox="true"/>
          <p:nvPr/>
        </p:nvSpPr>
        <p:spPr>
          <a:xfrm rot="0">
            <a:off x="10555315" y="4415700"/>
            <a:ext cx="7087949" cy="2976081"/>
          </a:xfrm>
          <a:prstGeom prst="rect">
            <a:avLst/>
          </a:prstGeom>
        </p:spPr>
        <p:txBody>
          <a:bodyPr anchor="t" rtlCol="false" tIns="0" lIns="0" bIns="0" rIns="0">
            <a:spAutoFit/>
          </a:bodyPr>
          <a:lstStyle/>
          <a:p>
            <a:pPr algn="ctr">
              <a:lnSpc>
                <a:spcPts val="3439"/>
              </a:lnSpc>
            </a:pPr>
            <a:r>
              <a:rPr lang="en-US" sz="2456">
                <a:solidFill>
                  <a:srgbClr val="000000"/>
                </a:solidFill>
                <a:latin typeface="Canva Sans Bold"/>
              </a:rPr>
              <a:t>Plotted Accuracy vs Number of  features of PCA for three cases:</a:t>
            </a:r>
          </a:p>
          <a:p>
            <a:pPr algn="ctr" marL="530350" indent="-265175" lvl="1">
              <a:lnSpc>
                <a:spcPts val="3439"/>
              </a:lnSpc>
              <a:buFont typeface="Arial"/>
              <a:buChar char="•"/>
            </a:pPr>
            <a:r>
              <a:rPr lang="en-US" sz="2456">
                <a:solidFill>
                  <a:srgbClr val="000000"/>
                </a:solidFill>
                <a:latin typeface="Canva Sans Bold"/>
              </a:rPr>
              <a:t>No Occlusion removal</a:t>
            </a:r>
          </a:p>
          <a:p>
            <a:pPr algn="ctr" marL="530350" indent="-265175" lvl="1">
              <a:lnSpc>
                <a:spcPts val="3439"/>
              </a:lnSpc>
              <a:buFont typeface="Arial"/>
              <a:buChar char="•"/>
            </a:pPr>
            <a:r>
              <a:rPr lang="en-US" sz="2456">
                <a:solidFill>
                  <a:srgbClr val="000000"/>
                </a:solidFill>
                <a:latin typeface="Canva Sans Bold"/>
              </a:rPr>
              <a:t>Occlusion removal through parabolic projection.</a:t>
            </a:r>
          </a:p>
          <a:p>
            <a:pPr algn="ctr" marL="530350" indent="-265175" lvl="1">
              <a:lnSpc>
                <a:spcPts val="3439"/>
              </a:lnSpc>
              <a:buFont typeface="Arial"/>
              <a:buChar char="•"/>
            </a:pPr>
            <a:r>
              <a:rPr lang="en-US" sz="2456">
                <a:solidFill>
                  <a:srgbClr val="000000"/>
                </a:solidFill>
                <a:latin typeface="Canva Sans Bold"/>
              </a:rPr>
              <a:t>Histogram Equalized image (after occlusion removal)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468494" y="-2902837"/>
            <a:ext cx="17460018" cy="15386641"/>
          </a:xfrm>
          <a:custGeom>
            <a:avLst/>
            <a:gdLst/>
            <a:ahLst/>
            <a:cxnLst/>
            <a:rect r="r" b="b" t="t" l="l"/>
            <a:pathLst>
              <a:path h="15386641" w="17460018">
                <a:moveTo>
                  <a:pt x="0" y="0"/>
                </a:moveTo>
                <a:lnTo>
                  <a:pt x="17460018" y="0"/>
                </a:lnTo>
                <a:lnTo>
                  <a:pt x="17460018" y="15386641"/>
                </a:lnTo>
                <a:lnTo>
                  <a:pt x="0" y="15386641"/>
                </a:lnTo>
                <a:lnTo>
                  <a:pt x="0" y="0"/>
                </a:lnTo>
                <a:close/>
              </a:path>
            </a:pathLst>
          </a:custGeom>
          <a:blipFill>
            <a:blip r:embed="rId2"/>
            <a:stretch>
              <a:fillRect l="-8072" t="0" r="-8072" b="0"/>
            </a:stretch>
          </a:blipFill>
        </p:spPr>
      </p:sp>
      <p:sp>
        <p:nvSpPr>
          <p:cNvPr name="Freeform 3" id="3"/>
          <p:cNvSpPr/>
          <p:nvPr/>
        </p:nvSpPr>
        <p:spPr>
          <a:xfrm flipH="false" flipV="false" rot="0">
            <a:off x="138430" y="3454041"/>
            <a:ext cx="7997534" cy="5331689"/>
          </a:xfrm>
          <a:custGeom>
            <a:avLst/>
            <a:gdLst/>
            <a:ahLst/>
            <a:cxnLst/>
            <a:rect r="r" b="b" t="t" l="l"/>
            <a:pathLst>
              <a:path h="5331689" w="7997534">
                <a:moveTo>
                  <a:pt x="0" y="0"/>
                </a:moveTo>
                <a:lnTo>
                  <a:pt x="7997534" y="0"/>
                </a:lnTo>
                <a:lnTo>
                  <a:pt x="7997534" y="5331689"/>
                </a:lnTo>
                <a:lnTo>
                  <a:pt x="0" y="5331689"/>
                </a:lnTo>
                <a:lnTo>
                  <a:pt x="0" y="0"/>
                </a:lnTo>
                <a:close/>
              </a:path>
            </a:pathLst>
          </a:custGeom>
          <a:blipFill>
            <a:blip r:embed="rId3"/>
            <a:stretch>
              <a:fillRect l="0" t="0" r="0" b="0"/>
            </a:stretch>
          </a:blipFill>
        </p:spPr>
      </p:sp>
      <p:sp>
        <p:nvSpPr>
          <p:cNvPr name="TextBox 4" id="4"/>
          <p:cNvSpPr txBox="true"/>
          <p:nvPr/>
        </p:nvSpPr>
        <p:spPr>
          <a:xfrm rot="0">
            <a:off x="853239" y="933450"/>
            <a:ext cx="16581522" cy="1681666"/>
          </a:xfrm>
          <a:prstGeom prst="rect">
            <a:avLst/>
          </a:prstGeom>
        </p:spPr>
        <p:txBody>
          <a:bodyPr anchor="t" rtlCol="false" tIns="0" lIns="0" bIns="0" rIns="0">
            <a:spAutoFit/>
          </a:bodyPr>
          <a:lstStyle/>
          <a:p>
            <a:pPr algn="ctr">
              <a:lnSpc>
                <a:spcPts val="13581"/>
              </a:lnSpc>
              <a:spcBef>
                <a:spcPct val="0"/>
              </a:spcBef>
            </a:pPr>
            <a:r>
              <a:rPr lang="en-US" sz="10447">
                <a:solidFill>
                  <a:srgbClr val="000000"/>
                </a:solidFill>
                <a:latin typeface="DM Serif Display"/>
              </a:rPr>
              <a:t>Conclusion</a:t>
            </a:r>
          </a:p>
        </p:txBody>
      </p:sp>
      <p:sp>
        <p:nvSpPr>
          <p:cNvPr name="TextBox 5" id="5"/>
          <p:cNvSpPr txBox="true"/>
          <p:nvPr/>
        </p:nvSpPr>
        <p:spPr>
          <a:xfrm rot="0">
            <a:off x="8261515" y="3916345"/>
            <a:ext cx="9571609" cy="3888769"/>
          </a:xfrm>
          <a:prstGeom prst="rect">
            <a:avLst/>
          </a:prstGeom>
        </p:spPr>
        <p:txBody>
          <a:bodyPr anchor="t" rtlCol="false" tIns="0" lIns="0" bIns="0" rIns="0">
            <a:spAutoFit/>
          </a:bodyPr>
          <a:lstStyle/>
          <a:p>
            <a:pPr algn="ctr">
              <a:lnSpc>
                <a:spcPts val="4462"/>
              </a:lnSpc>
            </a:pPr>
            <a:r>
              <a:rPr lang="en-US" sz="3187">
                <a:solidFill>
                  <a:srgbClr val="000000"/>
                </a:solidFill>
                <a:latin typeface="Archivo Black"/>
              </a:rPr>
              <a:t>Occlusion removal has little or no impact on an iris recognition algorithm that uses PCA and LDA. This can provide some benefits to an application, as the occlusion removal steps can be removed, as long as an image of the iris is captured correctly.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0">
            <a:off x="-1295876" y="-3535662"/>
            <a:ext cx="19164883" cy="19045102"/>
          </a:xfrm>
          <a:custGeom>
            <a:avLst/>
            <a:gdLst/>
            <a:ahLst/>
            <a:cxnLst/>
            <a:rect r="r" b="b" t="t" l="l"/>
            <a:pathLst>
              <a:path h="19045102" w="19164883">
                <a:moveTo>
                  <a:pt x="0" y="0"/>
                </a:moveTo>
                <a:lnTo>
                  <a:pt x="19164883" y="0"/>
                </a:lnTo>
                <a:lnTo>
                  <a:pt x="19164883" y="19045103"/>
                </a:lnTo>
                <a:lnTo>
                  <a:pt x="0" y="19045103"/>
                </a:lnTo>
                <a:lnTo>
                  <a:pt x="0" y="0"/>
                </a:lnTo>
                <a:close/>
              </a:path>
            </a:pathLst>
          </a:custGeom>
          <a:blipFill>
            <a:blip r:embed="rId2"/>
            <a:stretch>
              <a:fillRect l="0" t="0" r="0" b="0"/>
            </a:stretch>
          </a:blipFill>
        </p:spPr>
      </p:sp>
      <p:sp>
        <p:nvSpPr>
          <p:cNvPr name="Freeform 3" id="3"/>
          <p:cNvSpPr/>
          <p:nvPr/>
        </p:nvSpPr>
        <p:spPr>
          <a:xfrm flipH="false" flipV="false" rot="0">
            <a:off x="2960717" y="3618803"/>
            <a:ext cx="11979765" cy="3049395"/>
          </a:xfrm>
          <a:custGeom>
            <a:avLst/>
            <a:gdLst/>
            <a:ahLst/>
            <a:cxnLst/>
            <a:rect r="r" b="b" t="t" l="l"/>
            <a:pathLst>
              <a:path h="3049395" w="11979765">
                <a:moveTo>
                  <a:pt x="0" y="0"/>
                </a:moveTo>
                <a:lnTo>
                  <a:pt x="11979764" y="0"/>
                </a:lnTo>
                <a:lnTo>
                  <a:pt x="11979764" y="3049394"/>
                </a:lnTo>
                <a:lnTo>
                  <a:pt x="0" y="3049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1384344" y="2285002"/>
            <a:ext cx="7261733" cy="5716996"/>
            <a:chOff x="0" y="0"/>
            <a:chExt cx="3730237" cy="2936730"/>
          </a:xfrm>
        </p:grpSpPr>
        <p:sp>
          <p:nvSpPr>
            <p:cNvPr name="Freeform 3" id="3"/>
            <p:cNvSpPr/>
            <p:nvPr/>
          </p:nvSpPr>
          <p:spPr>
            <a:xfrm flipH="false" flipV="false" rot="0">
              <a:off x="0" y="0"/>
              <a:ext cx="3730237" cy="2936730"/>
            </a:xfrm>
            <a:custGeom>
              <a:avLst/>
              <a:gdLst/>
              <a:ahLst/>
              <a:cxnLst/>
              <a:rect r="r" b="b" t="t" l="l"/>
              <a:pathLst>
                <a:path h="2936730" w="3730237">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FFFFFF"/>
            </a:solidFill>
          </p:spPr>
        </p:sp>
      </p:grpSp>
      <p:sp>
        <p:nvSpPr>
          <p:cNvPr name="Freeform 4" id="4"/>
          <p:cNvSpPr/>
          <p:nvPr/>
        </p:nvSpPr>
        <p:spPr>
          <a:xfrm flipH="false" flipV="false" rot="0">
            <a:off x="-9843150" y="1431462"/>
            <a:ext cx="20413477" cy="8522627"/>
          </a:xfrm>
          <a:custGeom>
            <a:avLst/>
            <a:gdLst/>
            <a:ahLst/>
            <a:cxnLst/>
            <a:rect r="r" b="b" t="t" l="l"/>
            <a:pathLst>
              <a:path h="8522627" w="20413477">
                <a:moveTo>
                  <a:pt x="0" y="0"/>
                </a:moveTo>
                <a:lnTo>
                  <a:pt x="20413477" y="0"/>
                </a:lnTo>
                <a:lnTo>
                  <a:pt x="20413477" y="8522626"/>
                </a:lnTo>
                <a:lnTo>
                  <a:pt x="0" y="8522626"/>
                </a:lnTo>
                <a:lnTo>
                  <a:pt x="0" y="0"/>
                </a:lnTo>
                <a:close/>
              </a:path>
            </a:pathLst>
          </a:custGeom>
          <a:blipFill>
            <a:blip r:embed="rId2"/>
            <a:stretch>
              <a:fillRect l="0" t="0" r="0" b="0"/>
            </a:stretch>
          </a:blipFill>
        </p:spPr>
      </p:sp>
      <p:sp>
        <p:nvSpPr>
          <p:cNvPr name="TextBox 5" id="5"/>
          <p:cNvSpPr txBox="true"/>
          <p:nvPr/>
        </p:nvSpPr>
        <p:spPr>
          <a:xfrm rot="0">
            <a:off x="6396538" y="951007"/>
            <a:ext cx="11541292" cy="10311583"/>
          </a:xfrm>
          <a:prstGeom prst="rect">
            <a:avLst/>
          </a:prstGeom>
        </p:spPr>
        <p:txBody>
          <a:bodyPr anchor="t" rtlCol="false" tIns="0" lIns="0" bIns="0" rIns="0">
            <a:spAutoFit/>
          </a:bodyPr>
          <a:lstStyle/>
          <a:p>
            <a:pPr algn="ctr">
              <a:lnSpc>
                <a:spcPts val="4308"/>
              </a:lnSpc>
            </a:pPr>
            <a:r>
              <a:rPr lang="en-US" sz="3314">
                <a:solidFill>
                  <a:srgbClr val="000000"/>
                </a:solidFill>
                <a:latin typeface="Lato 2 Bold"/>
              </a:rPr>
              <a:t>Iris recognition has long been recognized as a highly reliable and secure biometric authentication method. However, challenges related to occlusions, such as eyelids and eyelashes, have persisted and often hindered the accuracy of iris recognition systems. </a:t>
            </a:r>
          </a:p>
          <a:p>
            <a:pPr algn="ctr">
              <a:lnSpc>
                <a:spcPts val="4308"/>
              </a:lnSpc>
            </a:pPr>
          </a:p>
          <a:p>
            <a:pPr algn="ctr">
              <a:lnSpc>
                <a:spcPts val="4308"/>
              </a:lnSpc>
            </a:pPr>
          </a:p>
          <a:p>
            <a:pPr algn="ctr">
              <a:lnSpc>
                <a:spcPts val="4308"/>
              </a:lnSpc>
            </a:pPr>
            <a:r>
              <a:rPr lang="en-US" sz="3314">
                <a:solidFill>
                  <a:srgbClr val="000000"/>
                </a:solidFill>
                <a:latin typeface="Lato 2 Bold"/>
              </a:rPr>
              <a:t>Our project primarily focuses on the vital aspect of removing obstructions (occlusion) and how this process affects the accuracy of iris recognition. An iris recognition algorithm ,as described in the research paper, which combines morphological image processing, Principal Component Analysis (PCA), and Linear Discriminant Analysis (LDA) has been implemented to explore this crucial question.</a:t>
            </a:r>
          </a:p>
          <a:p>
            <a:pPr algn="ctr">
              <a:lnSpc>
                <a:spcPts val="4308"/>
              </a:lnSpc>
            </a:pPr>
          </a:p>
          <a:p>
            <a:pPr algn="ctr">
              <a:lnSpc>
                <a:spcPts val="4308"/>
              </a:lnSpc>
            </a:pPr>
          </a:p>
          <a:p>
            <a:pPr algn="ctr">
              <a:lnSpc>
                <a:spcPts val="4308"/>
              </a:lnSpc>
            </a:pPr>
          </a:p>
          <a:p>
            <a:pPr algn="ctr">
              <a:lnSpc>
                <a:spcPts val="4308"/>
              </a:lnSpc>
            </a:pPr>
          </a:p>
          <a:p>
            <a:pPr algn="ctr">
              <a:lnSpc>
                <a:spcPts val="4308"/>
              </a:lnSpc>
            </a:pPr>
          </a:p>
        </p:txBody>
      </p:sp>
      <p:sp>
        <p:nvSpPr>
          <p:cNvPr name="Freeform 6" id="6"/>
          <p:cNvSpPr/>
          <p:nvPr/>
        </p:nvSpPr>
        <p:spPr>
          <a:xfrm flipH="false" flipV="false" rot="0">
            <a:off x="9219958" y="1724488"/>
            <a:ext cx="5894451" cy="8229600"/>
          </a:xfrm>
          <a:custGeom>
            <a:avLst/>
            <a:gdLst/>
            <a:ahLst/>
            <a:cxnLst/>
            <a:rect r="r" b="b" t="t" l="l"/>
            <a:pathLst>
              <a:path h="8229600" w="5894451">
                <a:moveTo>
                  <a:pt x="0" y="0"/>
                </a:moveTo>
                <a:lnTo>
                  <a:pt x="5894451" y="0"/>
                </a:lnTo>
                <a:lnTo>
                  <a:pt x="5894451" y="8229600"/>
                </a:lnTo>
                <a:lnTo>
                  <a:pt x="0" y="8229600"/>
                </a:lnTo>
                <a:lnTo>
                  <a:pt x="0" y="0"/>
                </a:lnTo>
                <a:close/>
              </a:path>
            </a:pathLst>
          </a:custGeom>
          <a:blipFill>
            <a:blip r:embed="rId3"/>
            <a:stretch>
              <a:fillRect l="0" t="0" r="0" b="0"/>
            </a:stretch>
          </a:blipFill>
        </p:spPr>
      </p:sp>
      <p:sp>
        <p:nvSpPr>
          <p:cNvPr name="TextBox 7" id="7"/>
          <p:cNvSpPr txBox="true"/>
          <p:nvPr/>
        </p:nvSpPr>
        <p:spPr>
          <a:xfrm rot="0">
            <a:off x="195343" y="4435475"/>
            <a:ext cx="6201195" cy="1257300"/>
          </a:xfrm>
          <a:prstGeom prst="rect">
            <a:avLst/>
          </a:prstGeom>
        </p:spPr>
        <p:txBody>
          <a:bodyPr anchor="t" rtlCol="false" tIns="0" lIns="0" bIns="0" rIns="0">
            <a:spAutoFit/>
          </a:bodyPr>
          <a:lstStyle/>
          <a:p>
            <a:pPr algn="ctr">
              <a:lnSpc>
                <a:spcPts val="9839"/>
              </a:lnSpc>
            </a:pPr>
            <a:r>
              <a:rPr lang="en-US" sz="8199">
                <a:solidFill>
                  <a:srgbClr val="000000"/>
                </a:solidFill>
                <a:latin typeface="Lato 1 Bold Italics"/>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204097" y="2436247"/>
            <a:ext cx="7483909" cy="5716996"/>
            <a:chOff x="0" y="0"/>
            <a:chExt cx="3844365" cy="2936730"/>
          </a:xfrm>
        </p:grpSpPr>
        <p:sp>
          <p:nvSpPr>
            <p:cNvPr name="Freeform 3" id="3"/>
            <p:cNvSpPr/>
            <p:nvPr/>
          </p:nvSpPr>
          <p:spPr>
            <a:xfrm flipH="false" flipV="false" rot="0">
              <a:off x="0" y="0"/>
              <a:ext cx="3844365" cy="2936730"/>
            </a:xfrm>
            <a:custGeom>
              <a:avLst/>
              <a:gdLst/>
              <a:ahLst/>
              <a:cxnLst/>
              <a:rect r="r" b="b" t="t" l="l"/>
              <a:pathLst>
                <a:path h="2936730" w="3844365">
                  <a:moveTo>
                    <a:pt x="0" y="0"/>
                  </a:moveTo>
                  <a:lnTo>
                    <a:pt x="0" y="2936730"/>
                  </a:lnTo>
                  <a:lnTo>
                    <a:pt x="3844365" y="2936730"/>
                  </a:lnTo>
                  <a:lnTo>
                    <a:pt x="3844365" y="0"/>
                  </a:lnTo>
                  <a:lnTo>
                    <a:pt x="0" y="0"/>
                  </a:lnTo>
                  <a:close/>
                  <a:moveTo>
                    <a:pt x="3783405" y="2875770"/>
                  </a:moveTo>
                  <a:lnTo>
                    <a:pt x="59690" y="2875770"/>
                  </a:lnTo>
                  <a:lnTo>
                    <a:pt x="59690" y="59690"/>
                  </a:lnTo>
                  <a:lnTo>
                    <a:pt x="3783405" y="59690"/>
                  </a:lnTo>
                  <a:lnTo>
                    <a:pt x="3783405" y="2875770"/>
                  </a:lnTo>
                  <a:close/>
                </a:path>
              </a:pathLst>
            </a:custGeom>
            <a:solidFill>
              <a:srgbClr val="FFFFFF"/>
            </a:solidFill>
          </p:spPr>
        </p:sp>
      </p:grpSp>
      <p:sp>
        <p:nvSpPr>
          <p:cNvPr name="Freeform 4" id="4"/>
          <p:cNvSpPr/>
          <p:nvPr/>
        </p:nvSpPr>
        <p:spPr>
          <a:xfrm flipH="false" flipV="false" rot="-86879">
            <a:off x="-1107106" y="8535085"/>
            <a:ext cx="9149632" cy="2493275"/>
          </a:xfrm>
          <a:custGeom>
            <a:avLst/>
            <a:gdLst/>
            <a:ahLst/>
            <a:cxnLst/>
            <a:rect r="r" b="b" t="t" l="l"/>
            <a:pathLst>
              <a:path h="2493275" w="9149632">
                <a:moveTo>
                  <a:pt x="0" y="0"/>
                </a:moveTo>
                <a:lnTo>
                  <a:pt x="9149632" y="0"/>
                </a:lnTo>
                <a:lnTo>
                  <a:pt x="9149632" y="2493274"/>
                </a:lnTo>
                <a:lnTo>
                  <a:pt x="0" y="2493274"/>
                </a:lnTo>
                <a:lnTo>
                  <a:pt x="0" y="0"/>
                </a:lnTo>
                <a:close/>
              </a:path>
            </a:pathLst>
          </a:custGeom>
          <a:blipFill>
            <a:blip r:embed="rId2"/>
            <a:stretch>
              <a:fillRect l="0" t="0" r="0" b="0"/>
            </a:stretch>
          </a:blipFill>
        </p:spPr>
      </p:sp>
      <p:sp>
        <p:nvSpPr>
          <p:cNvPr name="Freeform 5" id="5"/>
          <p:cNvSpPr/>
          <p:nvPr/>
        </p:nvSpPr>
        <p:spPr>
          <a:xfrm flipH="false" flipV="false" rot="0">
            <a:off x="572033" y="2689801"/>
            <a:ext cx="6679618" cy="5209888"/>
          </a:xfrm>
          <a:custGeom>
            <a:avLst/>
            <a:gdLst/>
            <a:ahLst/>
            <a:cxnLst/>
            <a:rect r="r" b="b" t="t" l="l"/>
            <a:pathLst>
              <a:path h="5209888" w="6679618">
                <a:moveTo>
                  <a:pt x="0" y="0"/>
                </a:moveTo>
                <a:lnTo>
                  <a:pt x="6679618" y="0"/>
                </a:lnTo>
                <a:lnTo>
                  <a:pt x="6679618" y="5209888"/>
                </a:lnTo>
                <a:lnTo>
                  <a:pt x="0" y="5209888"/>
                </a:lnTo>
                <a:lnTo>
                  <a:pt x="0" y="0"/>
                </a:lnTo>
                <a:close/>
              </a:path>
            </a:pathLst>
          </a:custGeom>
          <a:blipFill>
            <a:blip r:embed="rId3"/>
            <a:stretch>
              <a:fillRect l="0" t="0" r="-3812" b="0"/>
            </a:stretch>
          </a:blipFill>
        </p:spPr>
      </p:sp>
      <p:sp>
        <p:nvSpPr>
          <p:cNvPr name="TextBox 6" id="6"/>
          <p:cNvSpPr txBox="true"/>
          <p:nvPr/>
        </p:nvSpPr>
        <p:spPr>
          <a:xfrm rot="0">
            <a:off x="1585249" y="349567"/>
            <a:ext cx="15674051" cy="1280796"/>
          </a:xfrm>
          <a:prstGeom prst="rect">
            <a:avLst/>
          </a:prstGeom>
        </p:spPr>
        <p:txBody>
          <a:bodyPr anchor="t" rtlCol="false" tIns="0" lIns="0" bIns="0" rIns="0">
            <a:spAutoFit/>
          </a:bodyPr>
          <a:lstStyle/>
          <a:p>
            <a:pPr algn="ctr" marL="0" indent="0" lvl="0">
              <a:lnSpc>
                <a:spcPts val="10269"/>
              </a:lnSpc>
            </a:pPr>
            <a:r>
              <a:rPr lang="en-US" sz="7899">
                <a:solidFill>
                  <a:srgbClr val="000000"/>
                </a:solidFill>
                <a:latin typeface="Lato 1 Bold Italics"/>
              </a:rPr>
              <a:t>Occlusion removal impact</a:t>
            </a:r>
          </a:p>
        </p:txBody>
      </p:sp>
      <p:sp>
        <p:nvSpPr>
          <p:cNvPr name="TextBox 7" id="7"/>
          <p:cNvSpPr txBox="true"/>
          <p:nvPr/>
        </p:nvSpPr>
        <p:spPr>
          <a:xfrm rot="0">
            <a:off x="7893684" y="2398147"/>
            <a:ext cx="10394316" cy="7317740"/>
          </a:xfrm>
          <a:prstGeom prst="rect">
            <a:avLst/>
          </a:prstGeom>
        </p:spPr>
        <p:txBody>
          <a:bodyPr anchor="t" rtlCol="false" tIns="0" lIns="0" bIns="0" rIns="0">
            <a:spAutoFit/>
          </a:bodyPr>
          <a:lstStyle/>
          <a:p>
            <a:pPr algn="ctr">
              <a:lnSpc>
                <a:spcPts val="3640"/>
              </a:lnSpc>
            </a:pPr>
            <a:r>
              <a:rPr lang="en-US" sz="2800">
                <a:solidFill>
                  <a:srgbClr val="000000"/>
                </a:solidFill>
                <a:latin typeface="Lato 1 Heavy"/>
              </a:rPr>
              <a:t>The human iris possesses a wealth of distinctive features, which makes it an ideal candidate for identity verification. However, when iris images are captured with obstructions like eyelashes and eyelids concealing the iris, the process of identifying individuals using iris recognition can be seriously hindered.</a:t>
            </a:r>
            <a:r>
              <a:rPr lang="en-US" sz="2800">
                <a:solidFill>
                  <a:srgbClr val="000000"/>
                </a:solidFill>
                <a:latin typeface="Lato 1 Heavy"/>
              </a:rPr>
              <a:t> </a:t>
            </a:r>
          </a:p>
          <a:p>
            <a:pPr algn="ctr">
              <a:lnSpc>
                <a:spcPts val="3640"/>
              </a:lnSpc>
            </a:pPr>
          </a:p>
          <a:p>
            <a:pPr algn="ctr">
              <a:lnSpc>
                <a:spcPts val="3640"/>
              </a:lnSpc>
            </a:pPr>
            <a:r>
              <a:rPr lang="en-US" sz="2800">
                <a:solidFill>
                  <a:srgbClr val="000000"/>
                </a:solidFill>
                <a:latin typeface="Lato 1 Heavy"/>
              </a:rPr>
              <a:t>These obstructions introduce challenges in accurately capturing the iris's distinctive patterns, often resulting in reduced recognition accuracy, rendering the technology less reliable in real-world scenarios where such obstructions are common.</a:t>
            </a:r>
          </a:p>
          <a:p>
            <a:pPr algn="ctr">
              <a:lnSpc>
                <a:spcPts val="3640"/>
              </a:lnSpc>
            </a:pPr>
          </a:p>
          <a:p>
            <a:pPr algn="ctr">
              <a:lnSpc>
                <a:spcPts val="3640"/>
              </a:lnSpc>
            </a:pPr>
            <a:r>
              <a:rPr lang="en-US" sz="2800">
                <a:solidFill>
                  <a:srgbClr val="000000"/>
                </a:solidFill>
                <a:latin typeface="Lato 1 Heavy"/>
              </a:rPr>
              <a:t>However, while using PCA and LDA for the task of iris recognition, it is observed that occlusion removal does not have a significant impact on the success rate.</a:t>
            </a:r>
          </a:p>
          <a:p>
            <a:pPr algn="ctr">
              <a:lnSpc>
                <a:spcPts val="3640"/>
              </a:lnSpc>
            </a:pPr>
            <a:r>
              <a:rPr lang="en-US" sz="2800">
                <a:solidFill>
                  <a:srgbClr val="000000"/>
                </a:solidFill>
                <a:latin typeface="Lato 1 Heavy"/>
              </a:rPr>
              <a:t>This claim is to be analyzed by us in this project.</a:t>
            </a:r>
          </a:p>
          <a:p>
            <a:pPr algn="ctr">
              <a:lnSpc>
                <a:spcPts val="364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AutoShape 2" id="2"/>
          <p:cNvSpPr/>
          <p:nvPr/>
        </p:nvSpPr>
        <p:spPr>
          <a:xfrm>
            <a:off x="3404762" y="4010047"/>
            <a:ext cx="11942044" cy="21242"/>
          </a:xfrm>
          <a:prstGeom prst="line">
            <a:avLst/>
          </a:prstGeom>
          <a:ln cap="rnd" w="47625">
            <a:solidFill>
              <a:srgbClr val="FF776A">
                <a:alpha val="24706"/>
              </a:srgbClr>
            </a:solidFill>
            <a:prstDash val="solid"/>
            <a:headEnd type="none" len="sm" w="sm"/>
            <a:tailEnd type="none" len="sm" w="sm"/>
          </a:ln>
        </p:spPr>
      </p:sp>
      <p:sp>
        <p:nvSpPr>
          <p:cNvPr name="Freeform 3" id="3"/>
          <p:cNvSpPr/>
          <p:nvPr/>
        </p:nvSpPr>
        <p:spPr>
          <a:xfrm flipH="false" flipV="false" rot="0">
            <a:off x="2410241" y="3512524"/>
            <a:ext cx="994521" cy="993278"/>
          </a:xfrm>
          <a:custGeom>
            <a:avLst/>
            <a:gdLst/>
            <a:ahLst/>
            <a:cxnLst/>
            <a:rect r="r" b="b" t="t" l="l"/>
            <a:pathLst>
              <a:path h="993278" w="994521">
                <a:moveTo>
                  <a:pt x="0" y="0"/>
                </a:moveTo>
                <a:lnTo>
                  <a:pt x="994521" y="0"/>
                </a:lnTo>
                <a:lnTo>
                  <a:pt x="994521" y="993278"/>
                </a:lnTo>
                <a:lnTo>
                  <a:pt x="0" y="993278"/>
                </a:lnTo>
                <a:lnTo>
                  <a:pt x="0" y="0"/>
                </a:lnTo>
                <a:close/>
              </a:path>
            </a:pathLst>
          </a:custGeom>
          <a:blipFill>
            <a:blip r:embed="rId2"/>
            <a:stretch>
              <a:fillRect l="0" t="0" r="0" b="0"/>
            </a:stretch>
          </a:blipFill>
        </p:spPr>
      </p:sp>
      <p:sp>
        <p:nvSpPr>
          <p:cNvPr name="Freeform 4" id="4"/>
          <p:cNvSpPr/>
          <p:nvPr/>
        </p:nvSpPr>
        <p:spPr>
          <a:xfrm flipH="false" flipV="false" rot="0">
            <a:off x="6728987" y="3601820"/>
            <a:ext cx="970679" cy="969465"/>
          </a:xfrm>
          <a:custGeom>
            <a:avLst/>
            <a:gdLst/>
            <a:ahLst/>
            <a:cxnLst/>
            <a:rect r="r" b="b" t="t" l="l"/>
            <a:pathLst>
              <a:path h="969465" w="970679">
                <a:moveTo>
                  <a:pt x="0" y="0"/>
                </a:moveTo>
                <a:lnTo>
                  <a:pt x="970679" y="0"/>
                </a:lnTo>
                <a:lnTo>
                  <a:pt x="970679" y="969466"/>
                </a:lnTo>
                <a:lnTo>
                  <a:pt x="0" y="969466"/>
                </a:lnTo>
                <a:lnTo>
                  <a:pt x="0" y="0"/>
                </a:lnTo>
                <a:close/>
              </a:path>
            </a:pathLst>
          </a:custGeom>
          <a:blipFill>
            <a:blip r:embed="rId2"/>
            <a:stretch>
              <a:fillRect l="0" t="0" r="0" b="0"/>
            </a:stretch>
          </a:blipFill>
        </p:spPr>
      </p:sp>
      <p:sp>
        <p:nvSpPr>
          <p:cNvPr name="Freeform 5" id="5"/>
          <p:cNvSpPr/>
          <p:nvPr/>
        </p:nvSpPr>
        <p:spPr>
          <a:xfrm flipH="false" flipV="false" rot="0">
            <a:off x="11023891" y="3566101"/>
            <a:ext cx="1006442" cy="1005184"/>
          </a:xfrm>
          <a:custGeom>
            <a:avLst/>
            <a:gdLst/>
            <a:ahLst/>
            <a:cxnLst/>
            <a:rect r="r" b="b" t="t" l="l"/>
            <a:pathLst>
              <a:path h="1005184" w="1006442">
                <a:moveTo>
                  <a:pt x="0" y="0"/>
                </a:moveTo>
                <a:lnTo>
                  <a:pt x="1006442" y="0"/>
                </a:lnTo>
                <a:lnTo>
                  <a:pt x="1006442" y="1005185"/>
                </a:lnTo>
                <a:lnTo>
                  <a:pt x="0" y="1005185"/>
                </a:lnTo>
                <a:lnTo>
                  <a:pt x="0" y="0"/>
                </a:lnTo>
                <a:close/>
              </a:path>
            </a:pathLst>
          </a:custGeom>
          <a:blipFill>
            <a:blip r:embed="rId2"/>
            <a:stretch>
              <a:fillRect l="0" t="0" r="0" b="0"/>
            </a:stretch>
          </a:blipFill>
        </p:spPr>
      </p:sp>
      <p:sp>
        <p:nvSpPr>
          <p:cNvPr name="Freeform 6" id="6"/>
          <p:cNvSpPr/>
          <p:nvPr/>
        </p:nvSpPr>
        <p:spPr>
          <a:xfrm flipH="false" flipV="false" rot="0">
            <a:off x="15346806" y="3535535"/>
            <a:ext cx="994521" cy="993278"/>
          </a:xfrm>
          <a:custGeom>
            <a:avLst/>
            <a:gdLst/>
            <a:ahLst/>
            <a:cxnLst/>
            <a:rect r="r" b="b" t="t" l="l"/>
            <a:pathLst>
              <a:path h="993278" w="994521">
                <a:moveTo>
                  <a:pt x="0" y="0"/>
                </a:moveTo>
                <a:lnTo>
                  <a:pt x="994521" y="0"/>
                </a:lnTo>
                <a:lnTo>
                  <a:pt x="994521" y="993278"/>
                </a:lnTo>
                <a:lnTo>
                  <a:pt x="0" y="993278"/>
                </a:lnTo>
                <a:lnTo>
                  <a:pt x="0" y="0"/>
                </a:lnTo>
                <a:close/>
              </a:path>
            </a:pathLst>
          </a:custGeom>
          <a:blipFill>
            <a:blip r:embed="rId2"/>
            <a:stretch>
              <a:fillRect l="0" t="0" r="0" b="0"/>
            </a:stretch>
          </a:blipFill>
        </p:spPr>
      </p:sp>
      <p:sp>
        <p:nvSpPr>
          <p:cNvPr name="TextBox 7" id="7"/>
          <p:cNvSpPr txBox="true"/>
          <p:nvPr/>
        </p:nvSpPr>
        <p:spPr>
          <a:xfrm rot="0">
            <a:off x="1655244" y="1064599"/>
            <a:ext cx="15441079" cy="1238250"/>
          </a:xfrm>
          <a:prstGeom prst="rect">
            <a:avLst/>
          </a:prstGeom>
        </p:spPr>
        <p:txBody>
          <a:bodyPr anchor="t" rtlCol="false" tIns="0" lIns="0" bIns="0" rIns="0">
            <a:spAutoFit/>
          </a:bodyPr>
          <a:lstStyle/>
          <a:p>
            <a:pPr algn="ctr">
              <a:lnSpc>
                <a:spcPts val="9760"/>
              </a:lnSpc>
            </a:pPr>
            <a:r>
              <a:rPr lang="en-US" sz="8134">
                <a:solidFill>
                  <a:srgbClr val="000000"/>
                </a:solidFill>
                <a:latin typeface="Lato 1 Bold Italics"/>
              </a:rPr>
              <a:t>Pre-processing steps</a:t>
            </a:r>
          </a:p>
        </p:txBody>
      </p:sp>
      <p:grpSp>
        <p:nvGrpSpPr>
          <p:cNvPr name="Group 8" id="8"/>
          <p:cNvGrpSpPr/>
          <p:nvPr/>
        </p:nvGrpSpPr>
        <p:grpSpPr>
          <a:xfrm rot="0">
            <a:off x="1028700" y="5282061"/>
            <a:ext cx="3926809" cy="3625134"/>
            <a:chOff x="0" y="0"/>
            <a:chExt cx="5235745" cy="4833512"/>
          </a:xfrm>
        </p:grpSpPr>
        <p:sp>
          <p:nvSpPr>
            <p:cNvPr name="TextBox 9" id="9"/>
            <p:cNvSpPr txBox="true"/>
            <p:nvPr/>
          </p:nvSpPr>
          <p:spPr>
            <a:xfrm rot="0">
              <a:off x="0" y="-47625"/>
              <a:ext cx="5235745" cy="1734664"/>
            </a:xfrm>
            <a:prstGeom prst="rect">
              <a:avLst/>
            </a:prstGeom>
          </p:spPr>
          <p:txBody>
            <a:bodyPr anchor="t" rtlCol="false" tIns="0" lIns="0" bIns="0" rIns="0">
              <a:spAutoFit/>
            </a:bodyPr>
            <a:lstStyle/>
            <a:p>
              <a:pPr algn="ctr">
                <a:lnSpc>
                  <a:spcPts val="5240"/>
                </a:lnSpc>
              </a:pPr>
              <a:r>
                <a:rPr lang="en-US" sz="4031">
                  <a:solidFill>
                    <a:srgbClr val="000000"/>
                  </a:solidFill>
                  <a:latin typeface="Lato 1 Heavy"/>
                </a:rPr>
                <a:t>Pupil Segmentation</a:t>
              </a:r>
            </a:p>
          </p:txBody>
        </p:sp>
        <p:sp>
          <p:nvSpPr>
            <p:cNvPr name="TextBox 10" id="10"/>
            <p:cNvSpPr txBox="true"/>
            <p:nvPr/>
          </p:nvSpPr>
          <p:spPr>
            <a:xfrm rot="0">
              <a:off x="0" y="2041541"/>
              <a:ext cx="5235745" cy="2791971"/>
            </a:xfrm>
            <a:prstGeom prst="rect">
              <a:avLst/>
            </a:prstGeom>
          </p:spPr>
          <p:txBody>
            <a:bodyPr anchor="t" rtlCol="false" tIns="0" lIns="0" bIns="0" rIns="0">
              <a:spAutoFit/>
            </a:bodyPr>
            <a:lstStyle/>
            <a:p>
              <a:pPr algn="ctr">
                <a:lnSpc>
                  <a:spcPts val="4192"/>
                </a:lnSpc>
              </a:pPr>
              <a:r>
                <a:rPr lang="en-US" sz="3224">
                  <a:solidFill>
                    <a:srgbClr val="000000"/>
                  </a:solidFill>
                  <a:latin typeface="Lato 2"/>
                </a:rPr>
                <a:t>Locating the pupil in the image using morphological image processing.</a:t>
              </a:r>
            </a:p>
          </p:txBody>
        </p:sp>
      </p:grpSp>
      <p:grpSp>
        <p:nvGrpSpPr>
          <p:cNvPr name="Group 11" id="11"/>
          <p:cNvGrpSpPr/>
          <p:nvPr/>
        </p:nvGrpSpPr>
        <p:grpSpPr>
          <a:xfrm rot="0">
            <a:off x="9539978" y="5282061"/>
            <a:ext cx="3947115" cy="4134015"/>
            <a:chOff x="0" y="0"/>
            <a:chExt cx="5262820" cy="5512020"/>
          </a:xfrm>
        </p:grpSpPr>
        <p:sp>
          <p:nvSpPr>
            <p:cNvPr name="TextBox 12" id="12"/>
            <p:cNvSpPr txBox="true"/>
            <p:nvPr/>
          </p:nvSpPr>
          <p:spPr>
            <a:xfrm rot="0">
              <a:off x="0" y="-47625"/>
              <a:ext cx="5262820" cy="1727468"/>
            </a:xfrm>
            <a:prstGeom prst="rect">
              <a:avLst/>
            </a:prstGeom>
          </p:spPr>
          <p:txBody>
            <a:bodyPr anchor="t" rtlCol="false" tIns="0" lIns="0" bIns="0" rIns="0">
              <a:spAutoFit/>
            </a:bodyPr>
            <a:lstStyle/>
            <a:p>
              <a:pPr algn="ctr">
                <a:lnSpc>
                  <a:spcPts val="5218"/>
                </a:lnSpc>
              </a:pPr>
              <a:r>
                <a:rPr lang="en-US" sz="4014">
                  <a:solidFill>
                    <a:srgbClr val="000000"/>
                  </a:solidFill>
                  <a:latin typeface="Lato 1 Heavy"/>
                </a:rPr>
                <a:t>Iris Normalization</a:t>
              </a:r>
            </a:p>
          </p:txBody>
        </p:sp>
        <p:sp>
          <p:nvSpPr>
            <p:cNvPr name="TextBox 13" id="13"/>
            <p:cNvSpPr txBox="true"/>
            <p:nvPr/>
          </p:nvSpPr>
          <p:spPr>
            <a:xfrm rot="0">
              <a:off x="0" y="2032670"/>
              <a:ext cx="5262820" cy="3479350"/>
            </a:xfrm>
            <a:prstGeom prst="rect">
              <a:avLst/>
            </a:prstGeom>
          </p:spPr>
          <p:txBody>
            <a:bodyPr anchor="t" rtlCol="false" tIns="0" lIns="0" bIns="0" rIns="0">
              <a:spAutoFit/>
            </a:bodyPr>
            <a:lstStyle/>
            <a:p>
              <a:pPr algn="ctr">
                <a:lnSpc>
                  <a:spcPts val="4174"/>
                </a:lnSpc>
              </a:pPr>
              <a:r>
                <a:rPr lang="en-US" sz="3211">
                  <a:solidFill>
                    <a:srgbClr val="000000"/>
                  </a:solidFill>
                  <a:latin typeface="Lato 2"/>
                </a:rPr>
                <a:t>Normalizing the segmented iris image to account for various changes in pupil and iris size.</a:t>
              </a:r>
            </a:p>
          </p:txBody>
        </p:sp>
      </p:grpSp>
      <p:grpSp>
        <p:nvGrpSpPr>
          <p:cNvPr name="Group 14" id="14"/>
          <p:cNvGrpSpPr/>
          <p:nvPr/>
        </p:nvGrpSpPr>
        <p:grpSpPr>
          <a:xfrm rot="0">
            <a:off x="5217191" y="5262238"/>
            <a:ext cx="3926809" cy="3098544"/>
            <a:chOff x="0" y="0"/>
            <a:chExt cx="5235745" cy="4131392"/>
          </a:xfrm>
        </p:grpSpPr>
        <p:sp>
          <p:nvSpPr>
            <p:cNvPr name="TextBox 15" id="15"/>
            <p:cNvSpPr txBox="true"/>
            <p:nvPr/>
          </p:nvSpPr>
          <p:spPr>
            <a:xfrm rot="0">
              <a:off x="0" y="-47625"/>
              <a:ext cx="5235745" cy="1734664"/>
            </a:xfrm>
            <a:prstGeom prst="rect">
              <a:avLst/>
            </a:prstGeom>
          </p:spPr>
          <p:txBody>
            <a:bodyPr anchor="t" rtlCol="false" tIns="0" lIns="0" bIns="0" rIns="0">
              <a:spAutoFit/>
            </a:bodyPr>
            <a:lstStyle/>
            <a:p>
              <a:pPr algn="ctr">
                <a:lnSpc>
                  <a:spcPts val="5240"/>
                </a:lnSpc>
              </a:pPr>
              <a:r>
                <a:rPr lang="en-US" sz="4031">
                  <a:solidFill>
                    <a:srgbClr val="000000"/>
                  </a:solidFill>
                  <a:latin typeface="Lato 1 Heavy"/>
                </a:rPr>
                <a:t>Iris Segmentation</a:t>
              </a:r>
            </a:p>
          </p:txBody>
        </p:sp>
        <p:sp>
          <p:nvSpPr>
            <p:cNvPr name="TextBox 16" id="16"/>
            <p:cNvSpPr txBox="true"/>
            <p:nvPr/>
          </p:nvSpPr>
          <p:spPr>
            <a:xfrm rot="0">
              <a:off x="0" y="2041541"/>
              <a:ext cx="5235745" cy="2089851"/>
            </a:xfrm>
            <a:prstGeom prst="rect">
              <a:avLst/>
            </a:prstGeom>
          </p:spPr>
          <p:txBody>
            <a:bodyPr anchor="t" rtlCol="false" tIns="0" lIns="0" bIns="0" rIns="0">
              <a:spAutoFit/>
            </a:bodyPr>
            <a:lstStyle/>
            <a:p>
              <a:pPr algn="ctr">
                <a:lnSpc>
                  <a:spcPts val="4192"/>
                </a:lnSpc>
              </a:pPr>
              <a:r>
                <a:rPr lang="en-US" sz="3224">
                  <a:solidFill>
                    <a:srgbClr val="000000"/>
                  </a:solidFill>
                  <a:latin typeface="Lato 2"/>
                </a:rPr>
                <a:t>Identifying the iris part in the image using CHT.</a:t>
              </a:r>
            </a:p>
          </p:txBody>
        </p:sp>
      </p:grpSp>
      <p:grpSp>
        <p:nvGrpSpPr>
          <p:cNvPr name="Group 17" id="17"/>
          <p:cNvGrpSpPr/>
          <p:nvPr/>
        </p:nvGrpSpPr>
        <p:grpSpPr>
          <a:xfrm rot="0">
            <a:off x="13849044" y="5262238"/>
            <a:ext cx="3910059" cy="3085327"/>
            <a:chOff x="0" y="0"/>
            <a:chExt cx="5213412" cy="4113769"/>
          </a:xfrm>
        </p:grpSpPr>
        <p:sp>
          <p:nvSpPr>
            <p:cNvPr name="TextBox 18" id="18"/>
            <p:cNvSpPr txBox="true"/>
            <p:nvPr/>
          </p:nvSpPr>
          <p:spPr>
            <a:xfrm rot="0">
              <a:off x="0" y="-47625"/>
              <a:ext cx="5213412" cy="1727468"/>
            </a:xfrm>
            <a:prstGeom prst="rect">
              <a:avLst/>
            </a:prstGeom>
          </p:spPr>
          <p:txBody>
            <a:bodyPr anchor="t" rtlCol="false" tIns="0" lIns="0" bIns="0" rIns="0">
              <a:spAutoFit/>
            </a:bodyPr>
            <a:lstStyle/>
            <a:p>
              <a:pPr algn="ctr">
                <a:lnSpc>
                  <a:spcPts val="5218"/>
                </a:lnSpc>
              </a:pPr>
              <a:r>
                <a:rPr lang="en-US" sz="4014">
                  <a:solidFill>
                    <a:srgbClr val="000000"/>
                  </a:solidFill>
                  <a:latin typeface="Lato 1 Heavy"/>
                </a:rPr>
                <a:t>Occlusion Removal</a:t>
              </a:r>
            </a:p>
          </p:txBody>
        </p:sp>
        <p:sp>
          <p:nvSpPr>
            <p:cNvPr name="TextBox 19" id="19"/>
            <p:cNvSpPr txBox="true"/>
            <p:nvPr/>
          </p:nvSpPr>
          <p:spPr>
            <a:xfrm rot="0">
              <a:off x="0" y="2032670"/>
              <a:ext cx="5213412" cy="2081099"/>
            </a:xfrm>
            <a:prstGeom prst="rect">
              <a:avLst/>
            </a:prstGeom>
          </p:spPr>
          <p:txBody>
            <a:bodyPr anchor="t" rtlCol="false" tIns="0" lIns="0" bIns="0" rIns="0">
              <a:spAutoFit/>
            </a:bodyPr>
            <a:lstStyle/>
            <a:p>
              <a:pPr algn="ctr">
                <a:lnSpc>
                  <a:spcPts val="4174"/>
                </a:lnSpc>
              </a:pPr>
              <a:r>
                <a:rPr lang="en-US" sz="3211">
                  <a:solidFill>
                    <a:srgbClr val="000000"/>
                  </a:solidFill>
                  <a:latin typeface="Lato 2"/>
                </a:rPr>
                <a:t>Eyelash detection and exclusion by parabolic projection.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788036" y="-2050746"/>
            <a:ext cx="16327367" cy="14388492"/>
          </a:xfrm>
          <a:custGeom>
            <a:avLst/>
            <a:gdLst/>
            <a:ahLst/>
            <a:cxnLst/>
            <a:rect r="r" b="b" t="t" l="l"/>
            <a:pathLst>
              <a:path h="14388492" w="16327367">
                <a:moveTo>
                  <a:pt x="0" y="0"/>
                </a:moveTo>
                <a:lnTo>
                  <a:pt x="16327367" y="0"/>
                </a:lnTo>
                <a:lnTo>
                  <a:pt x="16327367" y="14388492"/>
                </a:lnTo>
                <a:lnTo>
                  <a:pt x="0" y="14388492"/>
                </a:lnTo>
                <a:lnTo>
                  <a:pt x="0" y="0"/>
                </a:lnTo>
                <a:close/>
              </a:path>
            </a:pathLst>
          </a:custGeom>
          <a:blipFill>
            <a:blip r:embed="rId2"/>
            <a:stretch>
              <a:fillRect l="0" t="0" r="0" b="0"/>
            </a:stretch>
          </a:blipFill>
        </p:spPr>
      </p:sp>
      <p:sp>
        <p:nvSpPr>
          <p:cNvPr name="TextBox 3" id="3"/>
          <p:cNvSpPr txBox="true"/>
          <p:nvPr/>
        </p:nvSpPr>
        <p:spPr>
          <a:xfrm rot="0">
            <a:off x="3386983" y="704863"/>
            <a:ext cx="11514034" cy="1201420"/>
          </a:xfrm>
          <a:prstGeom prst="rect">
            <a:avLst/>
          </a:prstGeom>
        </p:spPr>
        <p:txBody>
          <a:bodyPr anchor="t" rtlCol="false" tIns="0" lIns="0" bIns="0" rIns="0">
            <a:spAutoFit/>
          </a:bodyPr>
          <a:lstStyle/>
          <a:p>
            <a:pPr algn="ctr" marL="1597659" indent="-798829" lvl="1">
              <a:lnSpc>
                <a:spcPts val="9619"/>
              </a:lnSpc>
              <a:buFont typeface="Arial"/>
              <a:buChar char="•"/>
            </a:pPr>
            <a:r>
              <a:rPr lang="en-US" sz="7399">
                <a:solidFill>
                  <a:srgbClr val="000000"/>
                </a:solidFill>
                <a:latin typeface="Lato 1 Bold Italics"/>
              </a:rPr>
              <a:t>Pupil Segmentation</a:t>
            </a:r>
          </a:p>
        </p:txBody>
      </p:sp>
      <p:sp>
        <p:nvSpPr>
          <p:cNvPr name="Freeform 4" id="4"/>
          <p:cNvSpPr/>
          <p:nvPr/>
        </p:nvSpPr>
        <p:spPr>
          <a:xfrm flipH="false" flipV="false" rot="0">
            <a:off x="213951" y="2963848"/>
            <a:ext cx="7247710" cy="5509524"/>
          </a:xfrm>
          <a:custGeom>
            <a:avLst/>
            <a:gdLst/>
            <a:ahLst/>
            <a:cxnLst/>
            <a:rect r="r" b="b" t="t" l="l"/>
            <a:pathLst>
              <a:path h="5509524" w="7247710">
                <a:moveTo>
                  <a:pt x="0" y="0"/>
                </a:moveTo>
                <a:lnTo>
                  <a:pt x="7247710" y="0"/>
                </a:lnTo>
                <a:lnTo>
                  <a:pt x="7247710" y="5509524"/>
                </a:lnTo>
                <a:lnTo>
                  <a:pt x="0" y="5509524"/>
                </a:lnTo>
                <a:lnTo>
                  <a:pt x="0" y="0"/>
                </a:lnTo>
                <a:close/>
              </a:path>
            </a:pathLst>
          </a:custGeom>
          <a:blipFill>
            <a:blip r:embed="rId3"/>
            <a:stretch>
              <a:fillRect l="-1082" t="-3076" r="-1382" b="0"/>
            </a:stretch>
          </a:blipFill>
        </p:spPr>
      </p:sp>
      <p:sp>
        <p:nvSpPr>
          <p:cNvPr name="TextBox 5" id="5"/>
          <p:cNvSpPr txBox="true"/>
          <p:nvPr/>
        </p:nvSpPr>
        <p:spPr>
          <a:xfrm rot="0">
            <a:off x="7663064" y="2316676"/>
            <a:ext cx="10213845" cy="7738110"/>
          </a:xfrm>
          <a:prstGeom prst="rect">
            <a:avLst/>
          </a:prstGeom>
        </p:spPr>
        <p:txBody>
          <a:bodyPr anchor="t" rtlCol="false" tIns="0" lIns="0" bIns="0" rIns="0">
            <a:spAutoFit/>
          </a:bodyPr>
          <a:lstStyle/>
          <a:p>
            <a:pPr algn="ctr">
              <a:lnSpc>
                <a:spcPts val="3844"/>
              </a:lnSpc>
            </a:pPr>
            <a:r>
              <a:rPr lang="en-US" sz="3100">
                <a:solidFill>
                  <a:srgbClr val="000000"/>
                </a:solidFill>
                <a:latin typeface="Lato 1 Bold"/>
              </a:rPr>
              <a:t>The pupil, the darkest area within the eye, is typically accompanied by the presence of eyelashes and certain dark patches in the iris. To isolate and delineate the pupil, the following steps are employed:</a:t>
            </a:r>
          </a:p>
          <a:p>
            <a:pPr algn="ctr" marL="669294" indent="-334647" lvl="1">
              <a:lnSpc>
                <a:spcPts val="3844"/>
              </a:lnSpc>
              <a:buFont typeface="Arial"/>
              <a:buChar char="•"/>
            </a:pPr>
            <a:r>
              <a:rPr lang="en-US" sz="3100">
                <a:solidFill>
                  <a:srgbClr val="000000"/>
                </a:solidFill>
                <a:latin typeface="Lato 1 Bold"/>
              </a:rPr>
              <a:t>Inversion of the image is performed, followed by the application of a high threshold. This isolates the darkest portions of the image.</a:t>
            </a:r>
          </a:p>
          <a:p>
            <a:pPr algn="ctr" marL="669294" indent="-334647" lvl="1">
              <a:lnSpc>
                <a:spcPts val="3844"/>
              </a:lnSpc>
              <a:buFont typeface="Arial"/>
              <a:buChar char="•"/>
            </a:pPr>
            <a:r>
              <a:rPr lang="en-US" sz="3100">
                <a:solidFill>
                  <a:srgbClr val="000000"/>
                </a:solidFill>
                <a:latin typeface="Lato 1 Bold"/>
              </a:rPr>
              <a:t>I</a:t>
            </a:r>
            <a:r>
              <a:rPr lang="en-US" sz="3100">
                <a:solidFill>
                  <a:srgbClr val="000000"/>
                </a:solidFill>
                <a:latin typeface="Lato 1 Bold"/>
              </a:rPr>
              <a:t>mage is eroded using a circular structural element. This process serves to eliminate any connecting features between the eyelashes and the iris, as well as any dark spots within the iris itself.</a:t>
            </a:r>
          </a:p>
          <a:p>
            <a:pPr algn="ctr" marL="669294" indent="-334647" lvl="1">
              <a:lnSpc>
                <a:spcPts val="3844"/>
              </a:lnSpc>
              <a:buFont typeface="Arial"/>
              <a:buChar char="•"/>
            </a:pPr>
            <a:r>
              <a:rPr lang="en-US" sz="3100">
                <a:solidFill>
                  <a:srgbClr val="000000"/>
                </a:solidFill>
                <a:latin typeface="Lato 1 Bold"/>
              </a:rPr>
              <a:t>The final step involves identifying the largest connected component within the processed image, thereby yielding the precise representation of the pupil.</a:t>
            </a:r>
          </a:p>
          <a:p>
            <a:pPr algn="ctr">
              <a:lnSpc>
                <a:spcPts val="3596"/>
              </a:lnSpc>
            </a:pPr>
          </a:p>
        </p:txBody>
      </p:sp>
      <p:sp>
        <p:nvSpPr>
          <p:cNvPr name="TextBox 6" id="6"/>
          <p:cNvSpPr txBox="true"/>
          <p:nvPr/>
        </p:nvSpPr>
        <p:spPr>
          <a:xfrm rot="0">
            <a:off x="3386983" y="8640748"/>
            <a:ext cx="1067246" cy="495300"/>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Lato 1 Bold"/>
              </a:rPr>
              <a:t>Result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788036" y="-2050746"/>
            <a:ext cx="16327367" cy="14388492"/>
          </a:xfrm>
          <a:custGeom>
            <a:avLst/>
            <a:gdLst/>
            <a:ahLst/>
            <a:cxnLst/>
            <a:rect r="r" b="b" t="t" l="l"/>
            <a:pathLst>
              <a:path h="14388492" w="16327367">
                <a:moveTo>
                  <a:pt x="0" y="0"/>
                </a:moveTo>
                <a:lnTo>
                  <a:pt x="16327367" y="0"/>
                </a:lnTo>
                <a:lnTo>
                  <a:pt x="16327367" y="14388492"/>
                </a:lnTo>
                <a:lnTo>
                  <a:pt x="0" y="14388492"/>
                </a:lnTo>
                <a:lnTo>
                  <a:pt x="0" y="0"/>
                </a:lnTo>
                <a:close/>
              </a:path>
            </a:pathLst>
          </a:custGeom>
          <a:blipFill>
            <a:blip r:embed="rId2"/>
            <a:stretch>
              <a:fillRect l="0" t="-6690" r="0" b="-6690"/>
            </a:stretch>
          </a:blipFill>
        </p:spPr>
      </p:sp>
      <p:sp>
        <p:nvSpPr>
          <p:cNvPr name="TextBox 3" id="3"/>
          <p:cNvSpPr txBox="true"/>
          <p:nvPr/>
        </p:nvSpPr>
        <p:spPr>
          <a:xfrm rot="0">
            <a:off x="3693937" y="608723"/>
            <a:ext cx="11514034" cy="1201420"/>
          </a:xfrm>
          <a:prstGeom prst="rect">
            <a:avLst/>
          </a:prstGeom>
        </p:spPr>
        <p:txBody>
          <a:bodyPr anchor="t" rtlCol="false" tIns="0" lIns="0" bIns="0" rIns="0">
            <a:spAutoFit/>
          </a:bodyPr>
          <a:lstStyle/>
          <a:p>
            <a:pPr algn="ctr">
              <a:lnSpc>
                <a:spcPts val="9619"/>
              </a:lnSpc>
            </a:pPr>
            <a:r>
              <a:rPr lang="en-US" sz="7399">
                <a:solidFill>
                  <a:srgbClr val="000000"/>
                </a:solidFill>
                <a:latin typeface="Lato 1 Bold Italics"/>
              </a:rPr>
              <a:t>2.  Iris Segmentation</a:t>
            </a:r>
          </a:p>
        </p:txBody>
      </p:sp>
      <p:sp>
        <p:nvSpPr>
          <p:cNvPr name="Freeform 4" id="4"/>
          <p:cNvSpPr/>
          <p:nvPr/>
        </p:nvSpPr>
        <p:spPr>
          <a:xfrm flipH="false" flipV="false" rot="0">
            <a:off x="278169" y="2488415"/>
            <a:ext cx="7773051" cy="6169456"/>
          </a:xfrm>
          <a:custGeom>
            <a:avLst/>
            <a:gdLst/>
            <a:ahLst/>
            <a:cxnLst/>
            <a:rect r="r" b="b" t="t" l="l"/>
            <a:pathLst>
              <a:path h="6169456" w="7773051">
                <a:moveTo>
                  <a:pt x="0" y="0"/>
                </a:moveTo>
                <a:lnTo>
                  <a:pt x="7773051" y="0"/>
                </a:lnTo>
                <a:lnTo>
                  <a:pt x="7773051" y="6169456"/>
                </a:lnTo>
                <a:lnTo>
                  <a:pt x="0" y="6169456"/>
                </a:lnTo>
                <a:lnTo>
                  <a:pt x="0" y="0"/>
                </a:lnTo>
                <a:close/>
              </a:path>
            </a:pathLst>
          </a:custGeom>
          <a:blipFill>
            <a:blip r:embed="rId3"/>
            <a:stretch>
              <a:fillRect l="-1445" t="-373" r="-2886" b="0"/>
            </a:stretch>
          </a:blipFill>
        </p:spPr>
      </p:sp>
      <p:sp>
        <p:nvSpPr>
          <p:cNvPr name="TextBox 5" id="5"/>
          <p:cNvSpPr txBox="true"/>
          <p:nvPr/>
        </p:nvSpPr>
        <p:spPr>
          <a:xfrm rot="0">
            <a:off x="8065770" y="2459840"/>
            <a:ext cx="10222230" cy="10486390"/>
          </a:xfrm>
          <a:prstGeom prst="rect">
            <a:avLst/>
          </a:prstGeom>
        </p:spPr>
        <p:txBody>
          <a:bodyPr anchor="t" rtlCol="false" tIns="0" lIns="0" bIns="0" rIns="0">
            <a:spAutoFit/>
          </a:bodyPr>
          <a:lstStyle/>
          <a:p>
            <a:pPr algn="ctr">
              <a:lnSpc>
                <a:spcPts val="4000"/>
              </a:lnSpc>
            </a:pPr>
            <a:r>
              <a:rPr lang="en-US" sz="3200">
                <a:solidFill>
                  <a:srgbClr val="000000"/>
                </a:solidFill>
                <a:latin typeface="Lato 1 Bold"/>
              </a:rPr>
              <a:t>To accomplish this, we employ the Circular Hough Transform (CHT) to detect circles that correspond to the iris in the image. The p</a:t>
            </a:r>
            <a:r>
              <a:rPr lang="en-US" sz="3200">
                <a:solidFill>
                  <a:srgbClr val="000000"/>
                </a:solidFill>
                <a:latin typeface="Lato 1 Bold"/>
              </a:rPr>
              <a:t>rocedure unfolds as follows:</a:t>
            </a:r>
          </a:p>
          <a:p>
            <a:pPr algn="ctr">
              <a:lnSpc>
                <a:spcPts val="4000"/>
              </a:lnSpc>
            </a:pPr>
          </a:p>
          <a:p>
            <a:pPr algn="ctr" marL="690881" indent="-345440" lvl="1">
              <a:lnSpc>
                <a:spcPts val="4000"/>
              </a:lnSpc>
              <a:buFont typeface="Arial"/>
              <a:buChar char="•"/>
            </a:pPr>
            <a:r>
              <a:rPr lang="en-US" sz="3200">
                <a:solidFill>
                  <a:srgbClr val="000000"/>
                </a:solidFill>
                <a:latin typeface="Lato 1 Bold"/>
              </a:rPr>
              <a:t>Enhance contrast by applying gamma correction and refine the image using a median filter.</a:t>
            </a:r>
          </a:p>
          <a:p>
            <a:pPr algn="ctr" marL="690881" indent="-345440" lvl="1">
              <a:lnSpc>
                <a:spcPts val="4000"/>
              </a:lnSpc>
              <a:buFont typeface="Arial"/>
              <a:buChar char="•"/>
            </a:pPr>
            <a:r>
              <a:rPr lang="en-US" sz="3200">
                <a:solidFill>
                  <a:srgbClr val="000000"/>
                </a:solidFill>
                <a:latin typeface="Lato 1 Bold"/>
              </a:rPr>
              <a:t>A</a:t>
            </a:r>
            <a:r>
              <a:rPr lang="en-US" sz="3200">
                <a:solidFill>
                  <a:srgbClr val="000000"/>
                </a:solidFill>
                <a:latin typeface="Lato 1 Bold"/>
              </a:rPr>
              <a:t>pply the Hough Transform, using a range of predicted radii. This effectively results in a convolution of the binary image with a range of circles of varying radii.</a:t>
            </a:r>
          </a:p>
          <a:p>
            <a:pPr algn="ctr" marL="690881" indent="-345440" lvl="1">
              <a:lnSpc>
                <a:spcPts val="4000"/>
              </a:lnSpc>
              <a:buFont typeface="Arial"/>
              <a:buChar char="•"/>
            </a:pPr>
            <a:r>
              <a:rPr lang="en-US" sz="3200">
                <a:solidFill>
                  <a:srgbClr val="000000"/>
                </a:solidFill>
                <a:latin typeface="Lato 1 Bold"/>
              </a:rPr>
              <a:t>Among the detected circles, select the one with the maximum radius that is positioned within 20 pixels of the pupil center. This selection provides us with the segmented iris.</a:t>
            </a:r>
          </a:p>
          <a:p>
            <a:pPr algn="ctr">
              <a:lnSpc>
                <a:spcPts val="3840"/>
              </a:lnSpc>
            </a:pPr>
          </a:p>
          <a:p>
            <a:pPr algn="ctr">
              <a:lnSpc>
                <a:spcPts val="3840"/>
              </a:lnSpc>
            </a:pPr>
          </a:p>
          <a:p>
            <a:pPr algn="ctr">
              <a:lnSpc>
                <a:spcPts val="3840"/>
              </a:lnSpc>
            </a:pPr>
          </a:p>
          <a:p>
            <a:pPr algn="ctr">
              <a:lnSpc>
                <a:spcPts val="3840"/>
              </a:lnSpc>
            </a:pPr>
          </a:p>
          <a:p>
            <a:pPr algn="ctr">
              <a:lnSpc>
                <a:spcPts val="3840"/>
              </a:lnSpc>
            </a:pPr>
          </a:p>
          <a:p>
            <a:pPr algn="ctr">
              <a:lnSpc>
                <a:spcPts val="3840"/>
              </a:lnSpc>
            </a:pPr>
          </a:p>
          <a:p>
            <a:pPr algn="ctr">
              <a:lnSpc>
                <a:spcPts val="3840"/>
              </a:lnSpc>
              <a:spcBef>
                <a:spcPct val="0"/>
              </a:spcBef>
            </a:pPr>
          </a:p>
        </p:txBody>
      </p:sp>
      <p:sp>
        <p:nvSpPr>
          <p:cNvPr name="TextBox 6" id="6"/>
          <p:cNvSpPr txBox="true"/>
          <p:nvPr/>
        </p:nvSpPr>
        <p:spPr>
          <a:xfrm rot="0">
            <a:off x="3450977" y="8763000"/>
            <a:ext cx="1067246" cy="495300"/>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Lato 1 Bold"/>
              </a:rPr>
              <a:t>Result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1391999" y="-2050746"/>
            <a:ext cx="16327367" cy="14388492"/>
          </a:xfrm>
          <a:custGeom>
            <a:avLst/>
            <a:gdLst/>
            <a:ahLst/>
            <a:cxnLst/>
            <a:rect r="r" b="b" t="t" l="l"/>
            <a:pathLst>
              <a:path h="14388492" w="16327367">
                <a:moveTo>
                  <a:pt x="0" y="0"/>
                </a:moveTo>
                <a:lnTo>
                  <a:pt x="16327367" y="0"/>
                </a:lnTo>
                <a:lnTo>
                  <a:pt x="16327367" y="14388492"/>
                </a:lnTo>
                <a:lnTo>
                  <a:pt x="0" y="14388492"/>
                </a:lnTo>
                <a:lnTo>
                  <a:pt x="0" y="0"/>
                </a:lnTo>
                <a:close/>
              </a:path>
            </a:pathLst>
          </a:custGeom>
          <a:blipFill>
            <a:blip r:embed="rId2"/>
            <a:stretch>
              <a:fillRect l="0" t="-7674" r="0" b="-7674"/>
            </a:stretch>
          </a:blipFill>
        </p:spPr>
      </p:sp>
      <p:sp>
        <p:nvSpPr>
          <p:cNvPr name="Freeform 3" id="3"/>
          <p:cNvSpPr/>
          <p:nvPr/>
        </p:nvSpPr>
        <p:spPr>
          <a:xfrm flipH="false" flipV="false" rot="0">
            <a:off x="4088240" y="1917627"/>
            <a:ext cx="11320984" cy="2107616"/>
          </a:xfrm>
          <a:custGeom>
            <a:avLst/>
            <a:gdLst/>
            <a:ahLst/>
            <a:cxnLst/>
            <a:rect r="r" b="b" t="t" l="l"/>
            <a:pathLst>
              <a:path h="2107616" w="11320984">
                <a:moveTo>
                  <a:pt x="0" y="0"/>
                </a:moveTo>
                <a:lnTo>
                  <a:pt x="11320985" y="0"/>
                </a:lnTo>
                <a:lnTo>
                  <a:pt x="11320985" y="2107616"/>
                </a:lnTo>
                <a:lnTo>
                  <a:pt x="0" y="2107616"/>
                </a:lnTo>
                <a:lnTo>
                  <a:pt x="0" y="0"/>
                </a:lnTo>
                <a:close/>
              </a:path>
            </a:pathLst>
          </a:custGeom>
          <a:blipFill>
            <a:blip r:embed="rId3"/>
            <a:stretch>
              <a:fillRect l="0" t="-6729" r="0" b="-6729"/>
            </a:stretch>
          </a:blipFill>
        </p:spPr>
      </p:sp>
      <p:sp>
        <p:nvSpPr>
          <p:cNvPr name="Freeform 4" id="4"/>
          <p:cNvSpPr/>
          <p:nvPr/>
        </p:nvSpPr>
        <p:spPr>
          <a:xfrm flipH="false" flipV="false" rot="0">
            <a:off x="642164" y="4145158"/>
            <a:ext cx="3478506" cy="4909207"/>
          </a:xfrm>
          <a:custGeom>
            <a:avLst/>
            <a:gdLst/>
            <a:ahLst/>
            <a:cxnLst/>
            <a:rect r="r" b="b" t="t" l="l"/>
            <a:pathLst>
              <a:path h="4909207" w="3478506">
                <a:moveTo>
                  <a:pt x="0" y="0"/>
                </a:moveTo>
                <a:lnTo>
                  <a:pt x="3478506" y="0"/>
                </a:lnTo>
                <a:lnTo>
                  <a:pt x="3478506" y="4909207"/>
                </a:lnTo>
                <a:lnTo>
                  <a:pt x="0" y="4909207"/>
                </a:lnTo>
                <a:lnTo>
                  <a:pt x="0" y="0"/>
                </a:lnTo>
                <a:close/>
              </a:path>
            </a:pathLst>
          </a:custGeom>
          <a:blipFill>
            <a:blip r:embed="rId4"/>
            <a:stretch>
              <a:fillRect l="0" t="0" r="0" b="0"/>
            </a:stretch>
          </a:blipFill>
        </p:spPr>
      </p:sp>
      <p:sp>
        <p:nvSpPr>
          <p:cNvPr name="Freeform 5" id="5"/>
          <p:cNvSpPr/>
          <p:nvPr/>
        </p:nvSpPr>
        <p:spPr>
          <a:xfrm flipH="false" flipV="false" rot="0">
            <a:off x="6762580" y="8582194"/>
            <a:ext cx="6651751" cy="1191991"/>
          </a:xfrm>
          <a:custGeom>
            <a:avLst/>
            <a:gdLst/>
            <a:ahLst/>
            <a:cxnLst/>
            <a:rect r="r" b="b" t="t" l="l"/>
            <a:pathLst>
              <a:path h="1191991" w="6651751">
                <a:moveTo>
                  <a:pt x="0" y="0"/>
                </a:moveTo>
                <a:lnTo>
                  <a:pt x="6651751" y="0"/>
                </a:lnTo>
                <a:lnTo>
                  <a:pt x="6651751" y="1191991"/>
                </a:lnTo>
                <a:lnTo>
                  <a:pt x="0" y="1191991"/>
                </a:lnTo>
                <a:lnTo>
                  <a:pt x="0" y="0"/>
                </a:lnTo>
                <a:close/>
              </a:path>
            </a:pathLst>
          </a:custGeom>
          <a:blipFill>
            <a:blip r:embed="rId5"/>
            <a:stretch>
              <a:fillRect l="0" t="-7729" r="0" b="0"/>
            </a:stretch>
          </a:blipFill>
        </p:spPr>
      </p:sp>
      <p:sp>
        <p:nvSpPr>
          <p:cNvPr name="TextBox 6" id="6"/>
          <p:cNvSpPr txBox="true"/>
          <p:nvPr/>
        </p:nvSpPr>
        <p:spPr>
          <a:xfrm rot="0">
            <a:off x="3895190" y="389890"/>
            <a:ext cx="11514034" cy="1201420"/>
          </a:xfrm>
          <a:prstGeom prst="rect">
            <a:avLst/>
          </a:prstGeom>
        </p:spPr>
        <p:txBody>
          <a:bodyPr anchor="t" rtlCol="false" tIns="0" lIns="0" bIns="0" rIns="0">
            <a:spAutoFit/>
          </a:bodyPr>
          <a:lstStyle/>
          <a:p>
            <a:pPr algn="ctr">
              <a:lnSpc>
                <a:spcPts val="9619"/>
              </a:lnSpc>
            </a:pPr>
            <a:r>
              <a:rPr lang="en-US" sz="7399">
                <a:solidFill>
                  <a:srgbClr val="000000"/>
                </a:solidFill>
                <a:latin typeface="Lato 1 Bold Italics"/>
              </a:rPr>
              <a:t>3.  Iris Normalization</a:t>
            </a:r>
          </a:p>
        </p:txBody>
      </p:sp>
      <p:sp>
        <p:nvSpPr>
          <p:cNvPr name="TextBox 7" id="7"/>
          <p:cNvSpPr txBox="true"/>
          <p:nvPr/>
        </p:nvSpPr>
        <p:spPr>
          <a:xfrm rot="0">
            <a:off x="4289779" y="4289181"/>
            <a:ext cx="12128860" cy="4381500"/>
          </a:xfrm>
          <a:prstGeom prst="rect">
            <a:avLst/>
          </a:prstGeom>
        </p:spPr>
        <p:txBody>
          <a:bodyPr anchor="t" rtlCol="false" tIns="0" lIns="0" bIns="0" rIns="0">
            <a:spAutoFit/>
          </a:bodyPr>
          <a:lstStyle/>
          <a:p>
            <a:pPr algn="ctr">
              <a:lnSpc>
                <a:spcPts val="3840"/>
              </a:lnSpc>
            </a:pPr>
            <a:r>
              <a:rPr lang="en-US" sz="3200">
                <a:solidFill>
                  <a:srgbClr val="000000"/>
                </a:solidFill>
                <a:latin typeface="Lato 1 Bold"/>
              </a:rPr>
              <a:t>In this particular phase, the Daugman's rubber-sheet model is deployed, which facilitates the transformation of the iris coordinates into a rectangular format while maintaining the spatial integrity of the iris's inherent features, as visually demonstrated in the preceding illustration.</a:t>
            </a:r>
          </a:p>
          <a:p>
            <a:pPr algn="ctr">
              <a:lnSpc>
                <a:spcPts val="3840"/>
              </a:lnSpc>
            </a:pPr>
          </a:p>
          <a:p>
            <a:pPr algn="ctr">
              <a:lnSpc>
                <a:spcPts val="3840"/>
              </a:lnSpc>
            </a:pPr>
            <a:r>
              <a:rPr lang="en-US" sz="3200">
                <a:solidFill>
                  <a:srgbClr val="000000"/>
                </a:solidFill>
                <a:latin typeface="Lato 1 Bold"/>
              </a:rPr>
              <a:t>T</a:t>
            </a:r>
            <a:r>
              <a:rPr lang="en-US" sz="3200">
                <a:solidFill>
                  <a:srgbClr val="000000"/>
                </a:solidFill>
                <a:latin typeface="Lato 1 Bold"/>
              </a:rPr>
              <a:t>he image generated after this process still exhibits discernible traces of eyelashes and other occlusions</a:t>
            </a:r>
          </a:p>
          <a:p>
            <a:pPr algn="ctr">
              <a:lnSpc>
                <a:spcPts val="3840"/>
              </a:lnSpc>
              <a:spcBef>
                <a:spcPct val="0"/>
              </a:spcBef>
            </a:pPr>
          </a:p>
        </p:txBody>
      </p:sp>
      <p:sp>
        <p:nvSpPr>
          <p:cNvPr name="TextBox 8" id="8"/>
          <p:cNvSpPr txBox="true"/>
          <p:nvPr/>
        </p:nvSpPr>
        <p:spPr>
          <a:xfrm rot="0">
            <a:off x="267717" y="9140090"/>
            <a:ext cx="4227399" cy="990600"/>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Lato 1 Bold"/>
              </a:rPr>
              <a:t>Daugman’s Rubber Sheet Model</a:t>
            </a:r>
          </a:p>
        </p:txBody>
      </p:sp>
      <p:sp>
        <p:nvSpPr>
          <p:cNvPr name="TextBox 9" id="9"/>
          <p:cNvSpPr txBox="true"/>
          <p:nvPr/>
        </p:nvSpPr>
        <p:spPr>
          <a:xfrm rot="0">
            <a:off x="2546094" y="2678700"/>
            <a:ext cx="1574575" cy="547370"/>
          </a:xfrm>
          <a:prstGeom prst="rect">
            <a:avLst/>
          </a:prstGeom>
        </p:spPr>
        <p:txBody>
          <a:bodyPr anchor="t" rtlCol="false" tIns="0" lIns="0" bIns="0" rIns="0">
            <a:spAutoFit/>
          </a:bodyPr>
          <a:lstStyle/>
          <a:p>
            <a:pPr algn="ctr">
              <a:lnSpc>
                <a:spcPts val="4419"/>
              </a:lnSpc>
              <a:spcBef>
                <a:spcPct val="0"/>
              </a:spcBef>
            </a:pPr>
            <a:r>
              <a:rPr lang="en-US" sz="3399">
                <a:solidFill>
                  <a:srgbClr val="000000"/>
                </a:solidFill>
                <a:latin typeface="Lato 1 Bold"/>
              </a:rPr>
              <a:t>Result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sp>
        <p:nvSpPr>
          <p:cNvPr name="Freeform 2" id="2"/>
          <p:cNvSpPr/>
          <p:nvPr/>
        </p:nvSpPr>
        <p:spPr>
          <a:xfrm flipH="false" flipV="false" rot="-1882311">
            <a:off x="1561108" y="-1712527"/>
            <a:ext cx="16327367" cy="14388492"/>
          </a:xfrm>
          <a:custGeom>
            <a:avLst/>
            <a:gdLst/>
            <a:ahLst/>
            <a:cxnLst/>
            <a:rect r="r" b="b" t="t" l="l"/>
            <a:pathLst>
              <a:path h="14388492" w="16327367">
                <a:moveTo>
                  <a:pt x="0" y="0"/>
                </a:moveTo>
                <a:lnTo>
                  <a:pt x="16327368" y="0"/>
                </a:lnTo>
                <a:lnTo>
                  <a:pt x="16327368" y="14388492"/>
                </a:lnTo>
                <a:lnTo>
                  <a:pt x="0" y="14388492"/>
                </a:lnTo>
                <a:lnTo>
                  <a:pt x="0" y="0"/>
                </a:lnTo>
                <a:close/>
              </a:path>
            </a:pathLst>
          </a:custGeom>
          <a:blipFill>
            <a:blip r:embed="rId2"/>
            <a:stretch>
              <a:fillRect l="-105058" t="0" r="-105058" b="0"/>
            </a:stretch>
          </a:blipFill>
        </p:spPr>
      </p:sp>
      <p:sp>
        <p:nvSpPr>
          <p:cNvPr name="Freeform 3" id="3"/>
          <p:cNvSpPr/>
          <p:nvPr/>
        </p:nvSpPr>
        <p:spPr>
          <a:xfrm flipH="false" flipV="false" rot="0">
            <a:off x="1449908" y="2013028"/>
            <a:ext cx="11320984" cy="2107616"/>
          </a:xfrm>
          <a:custGeom>
            <a:avLst/>
            <a:gdLst/>
            <a:ahLst/>
            <a:cxnLst/>
            <a:rect r="r" b="b" t="t" l="l"/>
            <a:pathLst>
              <a:path h="2107616" w="11320984">
                <a:moveTo>
                  <a:pt x="0" y="0"/>
                </a:moveTo>
                <a:lnTo>
                  <a:pt x="11320985" y="0"/>
                </a:lnTo>
                <a:lnTo>
                  <a:pt x="11320985" y="2107616"/>
                </a:lnTo>
                <a:lnTo>
                  <a:pt x="0" y="2107616"/>
                </a:lnTo>
                <a:lnTo>
                  <a:pt x="0" y="0"/>
                </a:lnTo>
                <a:close/>
              </a:path>
            </a:pathLst>
          </a:custGeom>
          <a:blipFill>
            <a:blip r:embed="rId3"/>
            <a:stretch>
              <a:fillRect l="0" t="-7608" r="0" b="-7608"/>
            </a:stretch>
          </a:blipFill>
        </p:spPr>
      </p:sp>
      <p:sp>
        <p:nvSpPr>
          <p:cNvPr name="TextBox 4" id="4"/>
          <p:cNvSpPr txBox="true"/>
          <p:nvPr/>
        </p:nvSpPr>
        <p:spPr>
          <a:xfrm rot="0">
            <a:off x="457177" y="4532836"/>
            <a:ext cx="17718312" cy="6324600"/>
          </a:xfrm>
          <a:prstGeom prst="rect">
            <a:avLst/>
          </a:prstGeom>
        </p:spPr>
        <p:txBody>
          <a:bodyPr anchor="t" rtlCol="false" tIns="0" lIns="0" bIns="0" rIns="0">
            <a:spAutoFit/>
          </a:bodyPr>
          <a:lstStyle/>
          <a:p>
            <a:pPr algn="ctr">
              <a:lnSpc>
                <a:spcPts val="3840"/>
              </a:lnSpc>
            </a:pPr>
            <a:r>
              <a:rPr lang="en-US" sz="3200">
                <a:solidFill>
                  <a:srgbClr val="000000"/>
                </a:solidFill>
                <a:latin typeface="Lato 1 Bold"/>
              </a:rPr>
              <a:t>Now here comes the tricky part. We need to detect the eyelash and then remove it from the normalized iris in such a way that we preserve the valuable information of the iris image.</a:t>
            </a:r>
          </a:p>
          <a:p>
            <a:pPr algn="ctr">
              <a:lnSpc>
                <a:spcPts val="3840"/>
              </a:lnSpc>
            </a:pPr>
            <a:r>
              <a:rPr lang="en-US" sz="3200">
                <a:solidFill>
                  <a:srgbClr val="000000"/>
                </a:solidFill>
                <a:latin typeface="Lato 1 Bold"/>
              </a:rPr>
              <a:t>For this task we assume that the projections of eyelash are parabolic and follow the steps outlined below:</a:t>
            </a:r>
          </a:p>
          <a:p>
            <a:pPr algn="ctr" marL="690884" indent="-345442" lvl="1">
              <a:lnSpc>
                <a:spcPts val="3840"/>
              </a:lnSpc>
              <a:buFont typeface="Arial"/>
              <a:buChar char="•"/>
            </a:pPr>
            <a:r>
              <a:rPr lang="en-US" sz="3200">
                <a:solidFill>
                  <a:srgbClr val="000000"/>
                </a:solidFill>
                <a:latin typeface="Lato 1 Bold"/>
              </a:rPr>
              <a:t>Inverting and converting the normalized iris image into binary with a high threshold .</a:t>
            </a:r>
          </a:p>
          <a:p>
            <a:pPr algn="ctr" marL="690884" indent="-345442" lvl="1">
              <a:lnSpc>
                <a:spcPts val="3840"/>
              </a:lnSpc>
              <a:buFont typeface="Arial"/>
              <a:buChar char="•"/>
            </a:pPr>
            <a:r>
              <a:rPr lang="en-US" sz="3200">
                <a:solidFill>
                  <a:srgbClr val="000000"/>
                </a:solidFill>
                <a:latin typeface="Lato 1 Bold"/>
              </a:rPr>
              <a:t>Employing a circular structural element with a small radius to erode the image, effectively eliminating undesired spots within the iris.</a:t>
            </a:r>
          </a:p>
          <a:p>
            <a:pPr algn="ctr" marL="690884" indent="-345442" lvl="1">
              <a:lnSpc>
                <a:spcPts val="3840"/>
              </a:lnSpc>
              <a:buFont typeface="Arial"/>
              <a:buChar char="•"/>
            </a:pPr>
            <a:r>
              <a:rPr lang="en-US" sz="3200">
                <a:solidFill>
                  <a:srgbClr val="000000"/>
                </a:solidFill>
                <a:latin typeface="Lato 1 Bold"/>
              </a:rPr>
              <a:t>Further refining the image by removing connected components consisting of fewer than 10 pixels to eliminate outliers.</a:t>
            </a:r>
          </a:p>
          <a:p>
            <a:pPr algn="ctr" marL="690884" indent="-345442" lvl="1">
              <a:lnSpc>
                <a:spcPts val="3840"/>
              </a:lnSpc>
              <a:buFont typeface="Arial"/>
              <a:buChar char="•"/>
            </a:pPr>
            <a:r>
              <a:rPr lang="en-US" sz="3200">
                <a:solidFill>
                  <a:srgbClr val="000000"/>
                </a:solidFill>
                <a:latin typeface="Lato 1 Bold"/>
              </a:rPr>
              <a:t>Concluding by dilating the image using a square structural element, enhancing its overall appearance.</a:t>
            </a:r>
          </a:p>
          <a:p>
            <a:pPr algn="ctr">
              <a:lnSpc>
                <a:spcPts val="3840"/>
              </a:lnSpc>
            </a:pPr>
          </a:p>
          <a:p>
            <a:pPr algn="ctr">
              <a:lnSpc>
                <a:spcPts val="3840"/>
              </a:lnSpc>
              <a:spcBef>
                <a:spcPct val="0"/>
              </a:spcBef>
            </a:pPr>
          </a:p>
        </p:txBody>
      </p:sp>
      <p:sp>
        <p:nvSpPr>
          <p:cNvPr name="TextBox 5" id="5"/>
          <p:cNvSpPr txBox="true"/>
          <p:nvPr/>
        </p:nvSpPr>
        <p:spPr>
          <a:xfrm rot="0">
            <a:off x="3559316" y="389890"/>
            <a:ext cx="11514034" cy="1201420"/>
          </a:xfrm>
          <a:prstGeom prst="rect">
            <a:avLst/>
          </a:prstGeom>
        </p:spPr>
        <p:txBody>
          <a:bodyPr anchor="t" rtlCol="false" tIns="0" lIns="0" bIns="0" rIns="0">
            <a:spAutoFit/>
          </a:bodyPr>
          <a:lstStyle/>
          <a:p>
            <a:pPr algn="ctr">
              <a:lnSpc>
                <a:spcPts val="9619"/>
              </a:lnSpc>
            </a:pPr>
            <a:r>
              <a:rPr lang="en-US" sz="7399">
                <a:solidFill>
                  <a:srgbClr val="000000"/>
                </a:solidFill>
                <a:latin typeface="Lato 1 Bold Italics"/>
              </a:rPr>
              <a:t>4.  Occlusion Removal</a:t>
            </a:r>
          </a:p>
        </p:txBody>
      </p:sp>
      <p:sp>
        <p:nvSpPr>
          <p:cNvPr name="TextBox 6" id="6"/>
          <p:cNvSpPr txBox="true"/>
          <p:nvPr/>
        </p:nvSpPr>
        <p:spPr>
          <a:xfrm rot="0">
            <a:off x="12770893" y="2552558"/>
            <a:ext cx="4488407" cy="990455"/>
          </a:xfrm>
          <a:prstGeom prst="rect">
            <a:avLst/>
          </a:prstGeom>
        </p:spPr>
        <p:txBody>
          <a:bodyPr anchor="t" rtlCol="false" tIns="0" lIns="0" bIns="0" rIns="0">
            <a:spAutoFit/>
          </a:bodyPr>
          <a:lstStyle/>
          <a:p>
            <a:pPr algn="ctr">
              <a:lnSpc>
                <a:spcPts val="3914"/>
              </a:lnSpc>
              <a:spcBef>
                <a:spcPct val="0"/>
              </a:spcBef>
            </a:pPr>
            <a:r>
              <a:rPr lang="en-US" sz="3011">
                <a:solidFill>
                  <a:srgbClr val="000000"/>
                </a:solidFill>
                <a:latin typeface="Lato 1 Bold Italics"/>
              </a:rPr>
              <a:t>Resultant image with occlusion in white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DAFyRQbTI50</dc:identifier>
  <dcterms:modified xsi:type="dcterms:W3CDTF">2011-08-01T06:04:30Z</dcterms:modified>
  <cp:revision>1</cp:revision>
  <dc:title>Colorful Brush Strokes Presentation Template</dc:title>
</cp:coreProperties>
</file>